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90"/>
            <a:ext cx="680085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73983" y="10310801"/>
            <a:ext cx="218439" cy="20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jpg"/><Relationship Id="rId4" Type="http://schemas.openxmlformats.org/officeDocument/2006/relationships/image" Target="../media/image1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655" y="343915"/>
            <a:ext cx="198120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440690">
              <a:lnSpc>
                <a:spcPts val="1380"/>
              </a:lnSpc>
              <a:spcBef>
                <a:spcPts val="195"/>
              </a:spcBef>
            </a:pPr>
            <a:r>
              <a:rPr dirty="0" sz="1200" spc="-5" b="1">
                <a:latin typeface="Times New Roman"/>
                <a:cs typeface="Times New Roman"/>
              </a:rPr>
              <a:t>University </a:t>
            </a:r>
            <a:r>
              <a:rPr dirty="0" sz="1200" b="1">
                <a:latin typeface="Times New Roman"/>
                <a:cs typeface="Times New Roman"/>
              </a:rPr>
              <a:t>of Diyala.  College of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Engineering.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 b="1">
                <a:latin typeface="Times New Roman"/>
                <a:cs typeface="Times New Roman"/>
              </a:rPr>
              <a:t>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Materials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27875" y="343915"/>
            <a:ext cx="219964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6040">
              <a:lnSpc>
                <a:spcPts val="1410"/>
              </a:lnSpc>
              <a:spcBef>
                <a:spcPts val="100"/>
              </a:spcBef>
              <a:tabLst>
                <a:tab pos="756285" algn="l"/>
              </a:tabLst>
            </a:pPr>
            <a:r>
              <a:rPr dirty="0" sz="1200" b="1">
                <a:latin typeface="Times New Roman"/>
                <a:cs typeface="Times New Roman"/>
              </a:rPr>
              <a:t>3</a:t>
            </a:r>
            <a:r>
              <a:rPr dirty="0" baseline="38194" sz="1200" b="1">
                <a:latin typeface="Times New Roman"/>
                <a:cs typeface="Times New Roman"/>
              </a:rPr>
              <a:t>rd</a:t>
            </a:r>
            <a:r>
              <a:rPr dirty="0" baseline="38194" sz="1200" spc="142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Year	Polymers</a:t>
            </a:r>
            <a:endParaRPr sz="1200">
              <a:latin typeface="Times New Roman"/>
              <a:cs typeface="Times New Roman"/>
            </a:endParaRPr>
          </a:p>
          <a:p>
            <a:pPr marL="12700" marR="5080" indent="15240">
              <a:lnSpc>
                <a:spcPts val="1380"/>
              </a:lnSpc>
              <a:spcBef>
                <a:spcPts val="65"/>
              </a:spcBef>
            </a:pPr>
            <a:r>
              <a:rPr dirty="0" sz="1200" spc="-5" b="1">
                <a:latin typeface="Times New Roman"/>
                <a:cs typeface="Times New Roman"/>
              </a:rPr>
              <a:t>Assist. Lecturer. </a:t>
            </a:r>
            <a:r>
              <a:rPr dirty="0" sz="1200" b="1">
                <a:latin typeface="Times New Roman"/>
                <a:cs typeface="Times New Roman"/>
              </a:rPr>
              <a:t>Abbas </a:t>
            </a:r>
            <a:r>
              <a:rPr dirty="0" sz="1200" spc="-5" b="1">
                <a:latin typeface="Times New Roman"/>
                <a:cs typeface="Times New Roman"/>
              </a:rPr>
              <a:t>Albawee.  Lecture: </a:t>
            </a:r>
            <a:r>
              <a:rPr dirty="0" sz="1200" b="1">
                <a:latin typeface="Times New Roman"/>
                <a:cs typeface="Times New Roman"/>
              </a:rPr>
              <a:t>3.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(2018/2019)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24783" y="10486135"/>
            <a:ext cx="1092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93414" y="81152"/>
            <a:ext cx="866775" cy="866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33068" y="1049781"/>
            <a:ext cx="5495290" cy="767460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90370">
              <a:lnSpc>
                <a:spcPct val="100000"/>
              </a:lnSpc>
              <a:spcBef>
                <a:spcPts val="95"/>
              </a:spcBef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thermoplastic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Polymers.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482600">
              <a:lnSpc>
                <a:spcPct val="143700"/>
              </a:lnSpc>
              <a:spcBef>
                <a:spcPts val="1180"/>
              </a:spcBef>
            </a:pPr>
            <a:r>
              <a:rPr dirty="0" sz="1400" spc="-5">
                <a:latin typeface="Times New Roman"/>
                <a:cs typeface="Times New Roman"/>
              </a:rPr>
              <a:t>Plastics are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important part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everyday life; products made </a:t>
            </a:r>
            <a:r>
              <a:rPr dirty="0" sz="1400">
                <a:latin typeface="Times New Roman"/>
                <a:cs typeface="Times New Roman"/>
              </a:rPr>
              <a:t>from  </a:t>
            </a:r>
            <a:r>
              <a:rPr dirty="0" sz="1400" spc="-5">
                <a:latin typeface="Times New Roman"/>
                <a:cs typeface="Times New Roman"/>
              </a:rPr>
              <a:t>plastics range from sophisticated articles, such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prosthetic hip and knee  joints, to disposable food utensils. 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reasons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great  popularity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plastics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wide variety </a:t>
            </a:r>
            <a:r>
              <a:rPr dirty="0" sz="1400" spc="2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industrial applications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great  </a:t>
            </a:r>
            <a:r>
              <a:rPr dirty="0" sz="1400">
                <a:latin typeface="Times New Roman"/>
                <a:cs typeface="Times New Roman"/>
              </a:rPr>
              <a:t>range </a:t>
            </a:r>
            <a:r>
              <a:rPr dirty="0" sz="1400" spc="-5">
                <a:latin typeface="Times New Roman"/>
                <a:cs typeface="Times New Roman"/>
              </a:rPr>
              <a:t>of properties exhibited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plastics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their ease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processing.</a:t>
            </a:r>
            <a:endParaRPr sz="1400">
              <a:latin typeface="Times New Roman"/>
              <a:cs typeface="Times New Roman"/>
            </a:endParaRPr>
          </a:p>
          <a:p>
            <a:pPr algn="just" marL="12700" marR="10795" indent="482600">
              <a:lnSpc>
                <a:spcPct val="1436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Plastic properties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tailored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meet specific needs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varying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atomic composition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repeat structure; and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varying molecular  weight and </a:t>
            </a:r>
            <a:r>
              <a:rPr dirty="0" sz="1400" spc="-10">
                <a:latin typeface="Times New Roman"/>
                <a:cs typeface="Times New Roman"/>
              </a:rPr>
              <a:t>molecular </a:t>
            </a:r>
            <a:r>
              <a:rPr dirty="0" sz="1400" spc="-5">
                <a:latin typeface="Times New Roman"/>
                <a:cs typeface="Times New Roman"/>
              </a:rPr>
              <a:t>weight distribution. The flexibility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also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varied  through the presence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side </a:t>
            </a:r>
            <a:r>
              <a:rPr dirty="0" sz="1400" spc="-10">
                <a:latin typeface="Times New Roman"/>
                <a:cs typeface="Times New Roman"/>
              </a:rPr>
              <a:t>chain </a:t>
            </a:r>
            <a:r>
              <a:rPr dirty="0" sz="1400" spc="-5">
                <a:latin typeface="Times New Roman"/>
                <a:cs typeface="Times New Roman"/>
              </a:rPr>
              <a:t>branching and according to the lengths  and polarities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side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chains.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algn="just" marL="12700" marR="10795" indent="48260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degree of </a:t>
            </a:r>
            <a:r>
              <a:rPr dirty="0" sz="1400" spc="-5">
                <a:latin typeface="Times New Roman"/>
                <a:cs typeface="Times New Roman"/>
              </a:rPr>
              <a:t>crystallinity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controlled through the amount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orientation imparted </a:t>
            </a:r>
            <a:r>
              <a:rPr dirty="0" sz="1400">
                <a:latin typeface="Times New Roman"/>
                <a:cs typeface="Times New Roman"/>
              </a:rPr>
              <a:t>to the </a:t>
            </a:r>
            <a:r>
              <a:rPr dirty="0" sz="1400" spc="-5">
                <a:latin typeface="Times New Roman"/>
                <a:cs typeface="Times New Roman"/>
              </a:rPr>
              <a:t>plastic during processing, through  copolymerization,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blending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other plastics, and via the incorporation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enormous range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additives (fillers, fibers, plasticizers,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stabilizers).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algn="just" marL="12700" marR="5080" indent="482600">
              <a:lnSpc>
                <a:spcPct val="1437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Materials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often classified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metals, ceramics,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polymers.  Polymers differ from the other materials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variety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ways </a:t>
            </a:r>
            <a:r>
              <a:rPr dirty="0" sz="1400" spc="-5">
                <a:latin typeface="Times New Roman"/>
                <a:cs typeface="Times New Roman"/>
              </a:rPr>
              <a:t>but generally  exhibit lower densities, </a:t>
            </a:r>
            <a:r>
              <a:rPr dirty="0" sz="1400">
                <a:latin typeface="Times New Roman"/>
                <a:cs typeface="Times New Roman"/>
              </a:rPr>
              <a:t>thermal </a:t>
            </a:r>
            <a:r>
              <a:rPr dirty="0" sz="1400" spc="-5">
                <a:latin typeface="Times New Roman"/>
                <a:cs typeface="Times New Roman"/>
              </a:rPr>
              <a:t>conductivities, and moduli. </a:t>
            </a:r>
            <a:r>
              <a:rPr dirty="0" sz="1400" spc="-10">
                <a:latin typeface="Times New Roman"/>
                <a:cs typeface="Times New Roman"/>
              </a:rPr>
              <a:t>Table </a:t>
            </a:r>
            <a:r>
              <a:rPr dirty="0" sz="1400">
                <a:latin typeface="Times New Roman"/>
                <a:cs typeface="Times New Roman"/>
              </a:rPr>
              <a:t>1  </a:t>
            </a:r>
            <a:r>
              <a:rPr dirty="0" sz="1400" spc="-5">
                <a:latin typeface="Times New Roman"/>
                <a:cs typeface="Times New Roman"/>
              </a:rPr>
              <a:t>compares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properties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polymers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some representative ceramic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metallic materials. The lower densities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polymeric materials offer </a:t>
            </a:r>
            <a:r>
              <a:rPr dirty="0" sz="1400" spc="-10">
                <a:latin typeface="Times New Roman"/>
                <a:cs typeface="Times New Roman"/>
              </a:rPr>
              <a:t>an  </a:t>
            </a:r>
            <a:r>
              <a:rPr dirty="0" sz="1400" spc="-5">
                <a:latin typeface="Times New Roman"/>
                <a:cs typeface="Times New Roman"/>
              </a:rPr>
              <a:t>advantage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applications where lighter weight is desired. </a:t>
            </a:r>
            <a:r>
              <a:rPr dirty="0" sz="1400" spc="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addition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thermally </a:t>
            </a:r>
            <a:r>
              <a:rPr dirty="0" sz="1400">
                <a:latin typeface="Times New Roman"/>
                <a:cs typeface="Times New Roman"/>
              </a:rPr>
              <a:t>and/or </a:t>
            </a:r>
            <a:r>
              <a:rPr dirty="0" sz="1400" spc="-5">
                <a:latin typeface="Times New Roman"/>
                <a:cs typeface="Times New Roman"/>
              </a:rPr>
              <a:t>electrically conducting fillers allows </a:t>
            </a:r>
            <a:r>
              <a:rPr dirty="0" sz="1400" spc="1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polymer  </a:t>
            </a:r>
            <a:r>
              <a:rPr dirty="0" sz="1400" spc="-5">
                <a:latin typeface="Times New Roman"/>
                <a:cs typeface="Times New Roman"/>
              </a:rPr>
              <a:t>compounder the opportunity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develop materials from insulating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3736" y="1159509"/>
            <a:ext cx="5474970" cy="85216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where τ is </a:t>
            </a:r>
            <a:r>
              <a:rPr dirty="0" sz="1400" spc="-5">
                <a:latin typeface="Times New Roman"/>
                <a:cs typeface="Times New Roman"/>
              </a:rPr>
              <a:t>the characteristic relaxation time </a:t>
            </a:r>
            <a:r>
              <a:rPr dirty="0" sz="1400">
                <a:latin typeface="Times New Roman"/>
                <a:cs typeface="Times New Roman"/>
              </a:rPr>
              <a:t>(η/k). </a:t>
            </a:r>
            <a:r>
              <a:rPr dirty="0" sz="1400" spc="-5">
                <a:latin typeface="Times New Roman"/>
                <a:cs typeface="Times New Roman"/>
              </a:rPr>
              <a:t>Under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fixed load, the  specimen will continue to elongate with time,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phenomenon termed </a:t>
            </a:r>
            <a:r>
              <a:rPr dirty="0" sz="1400">
                <a:latin typeface="Times New Roman"/>
                <a:cs typeface="Times New Roman"/>
              </a:rPr>
              <a:t>creep,  </a:t>
            </a:r>
            <a:r>
              <a:rPr dirty="0" sz="1400" spc="-5">
                <a:latin typeface="Times New Roman"/>
                <a:cs typeface="Times New Roman"/>
              </a:rPr>
              <a:t>which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modeled using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spring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dashpot in parallel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seen in  </a:t>
            </a:r>
            <a:r>
              <a:rPr dirty="0" sz="1400">
                <a:latin typeface="Times New Roman"/>
                <a:cs typeface="Times New Roman"/>
              </a:rPr>
              <a:t>Fig. 8. </a:t>
            </a:r>
            <a:r>
              <a:rPr dirty="0" sz="1400" spc="-5">
                <a:latin typeface="Times New Roman"/>
                <a:cs typeface="Times New Roman"/>
              </a:rPr>
              <a:t>This model predicts the time-dependent strain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43294" y="2389389"/>
            <a:ext cx="1052246" cy="495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8976" y="1289658"/>
            <a:ext cx="5295900" cy="614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79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conducting. 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result, polymers may </a:t>
            </a:r>
            <a:r>
              <a:rPr dirty="0" sz="1400">
                <a:latin typeface="Times New Roman"/>
                <a:cs typeface="Times New Roman"/>
              </a:rPr>
              <a:t>find </a:t>
            </a:r>
            <a:r>
              <a:rPr dirty="0" sz="1400" spc="-5">
                <a:latin typeface="Times New Roman"/>
                <a:cs typeface="Times New Roman"/>
              </a:rPr>
              <a:t>application in electromagnetic  interference (EMI) shielding and antistatic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protection.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4056" y="1192021"/>
            <a:ext cx="5438775" cy="0"/>
          </a:xfrm>
          <a:custGeom>
            <a:avLst/>
            <a:gdLst/>
            <a:ahLst/>
            <a:cxnLst/>
            <a:rect l="l" t="t" r="r" b="b"/>
            <a:pathLst>
              <a:path w="5438775" h="0">
                <a:moveTo>
                  <a:pt x="0" y="0"/>
                </a:moveTo>
                <a:lnTo>
                  <a:pt x="543852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43736" y="5385282"/>
            <a:ext cx="5481320" cy="2168525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dirty="0" sz="1400" spc="-5" b="1">
                <a:latin typeface="Times New Roman"/>
                <a:cs typeface="Times New Roman"/>
              </a:rPr>
              <a:t>Polymer </a:t>
            </a:r>
            <a:r>
              <a:rPr dirty="0" sz="1400" b="1">
                <a:latin typeface="Times New Roman"/>
                <a:cs typeface="Times New Roman"/>
              </a:rPr>
              <a:t>Structure </a:t>
            </a:r>
            <a:r>
              <a:rPr dirty="0" sz="1400" spc="-5" b="1">
                <a:latin typeface="Times New Roman"/>
                <a:cs typeface="Times New Roman"/>
              </a:rPr>
              <a:t>and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Synthesis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ts val="2410"/>
              </a:lnSpc>
              <a:spcBef>
                <a:spcPts val="19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polymer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prepared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stringing together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series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0">
                <a:latin typeface="Times New Roman"/>
                <a:cs typeface="Times New Roman"/>
              </a:rPr>
              <a:t>low-  </a:t>
            </a:r>
            <a:r>
              <a:rPr dirty="0" sz="1400" spc="-5">
                <a:latin typeface="Times New Roman"/>
                <a:cs typeface="Times New Roman"/>
              </a:rPr>
              <a:t>molecular-weight species (such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ethylene) into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extremely long chain  (polyethylene), much </a:t>
            </a:r>
            <a:r>
              <a:rPr dirty="0" sz="1400">
                <a:latin typeface="Times New Roman"/>
                <a:cs typeface="Times New Roman"/>
              </a:rPr>
              <a:t>as one </a:t>
            </a:r>
            <a:r>
              <a:rPr dirty="0" sz="1400" spc="-5">
                <a:latin typeface="Times New Roman"/>
                <a:cs typeface="Times New Roman"/>
              </a:rPr>
              <a:t>would string together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series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bead to make 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necklace 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(Fig. 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1). 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chemical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characteristics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starting 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low-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2410"/>
              </a:lnSpc>
              <a:spcBef>
                <a:spcPts val="20"/>
              </a:spcBef>
              <a:tabLst>
                <a:tab pos="848360" algn="l"/>
                <a:tab pos="1401445" algn="l"/>
                <a:tab pos="1473200" algn="l"/>
                <a:tab pos="1940560" algn="l"/>
                <a:tab pos="2048510" algn="l"/>
                <a:tab pos="2459990" algn="l"/>
                <a:tab pos="2751455" algn="l"/>
                <a:tab pos="3306445" algn="l"/>
                <a:tab pos="3660140" algn="l"/>
                <a:tab pos="4503420" algn="l"/>
                <a:tab pos="4535805" algn="l"/>
                <a:tab pos="4785360" algn="l"/>
                <a:tab pos="5138420" algn="l"/>
                <a:tab pos="5249545" algn="l"/>
              </a:tabLst>
            </a:pP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olec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ig</a:t>
            </a:r>
            <a:r>
              <a:rPr dirty="0" sz="1400">
                <a:latin typeface="Times New Roman"/>
                <a:cs typeface="Times New Roman"/>
              </a:rPr>
              <a:t>ht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ec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ter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5">
                <a:latin typeface="Times New Roman"/>
                <a:cs typeface="Times New Roman"/>
              </a:rPr>
              <a:t>th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pe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  p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y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er.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hen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di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fer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nt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lo</a:t>
            </a:r>
            <a:r>
              <a:rPr dirty="0" sz="1400" spc="15">
                <a:latin typeface="Times New Roman"/>
                <a:cs typeface="Times New Roman"/>
              </a:rPr>
              <a:t>w</a:t>
            </a:r>
            <a:r>
              <a:rPr dirty="0" sz="1400" spc="-10">
                <a:latin typeface="Times New Roman"/>
                <a:cs typeface="Times New Roman"/>
              </a:rPr>
              <a:t>-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olec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ig</a:t>
            </a:r>
            <a:r>
              <a:rPr dirty="0" sz="1400">
                <a:latin typeface="Times New Roman"/>
                <a:cs typeface="Times New Roman"/>
              </a:rPr>
              <a:t>ht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pe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es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4497" y="2526910"/>
            <a:ext cx="3498028" cy="27518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87119" y="2423413"/>
            <a:ext cx="4385310" cy="2964180"/>
          </a:xfrm>
          <a:custGeom>
            <a:avLst/>
            <a:gdLst/>
            <a:ahLst/>
            <a:cxnLst/>
            <a:rect l="l" t="t" r="r" b="b"/>
            <a:pathLst>
              <a:path w="4385310" h="2964179">
                <a:moveTo>
                  <a:pt x="0" y="2964180"/>
                </a:moveTo>
                <a:lnTo>
                  <a:pt x="4384802" y="2964180"/>
                </a:lnTo>
                <a:lnTo>
                  <a:pt x="4384802" y="0"/>
                </a:lnTo>
                <a:lnTo>
                  <a:pt x="0" y="0"/>
                </a:lnTo>
                <a:lnTo>
                  <a:pt x="0" y="2964180"/>
                </a:lnTo>
                <a:close/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043736" y="1067155"/>
            <a:ext cx="5481320" cy="815085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0795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polymerized the resulting polymer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termed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copolymer </a:t>
            </a:r>
            <a:r>
              <a:rPr dirty="0" sz="1400">
                <a:latin typeface="Times New Roman"/>
                <a:cs typeface="Times New Roman"/>
              </a:rPr>
              <a:t>such as </a:t>
            </a:r>
            <a:r>
              <a:rPr dirty="0" sz="1400" spc="-5">
                <a:latin typeface="Times New Roman"/>
                <a:cs typeface="Times New Roman"/>
              </a:rPr>
              <a:t>ethylene  vinylacetate.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is depicted in Fig.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ct val="143700"/>
              </a:lnSpc>
              <a:spcBef>
                <a:spcPts val="1200"/>
              </a:spcBef>
            </a:pPr>
            <a:r>
              <a:rPr dirty="0" sz="1400" spc="-5">
                <a:latin typeface="Times New Roman"/>
                <a:cs typeface="Times New Roman"/>
              </a:rPr>
              <a:t>Plastics can also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separated into thermoplastics and thermosets.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thermoplastic material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high-molecular-weight polymer that is not  cross-linked.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can exist in either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linear </a:t>
            </a:r>
            <a:r>
              <a:rPr dirty="0" sz="1400">
                <a:latin typeface="Times New Roman"/>
                <a:cs typeface="Times New Roman"/>
              </a:rPr>
              <a:t>or a </a:t>
            </a:r>
            <a:r>
              <a:rPr dirty="0" sz="1400" spc="-5">
                <a:latin typeface="Times New Roman"/>
                <a:cs typeface="Times New Roman"/>
              </a:rPr>
              <a:t>branched structure. </a:t>
            </a:r>
            <a:r>
              <a:rPr dirty="0" sz="1400" spc="-10">
                <a:latin typeface="Times New Roman"/>
                <a:cs typeface="Times New Roman"/>
              </a:rPr>
              <a:t>Upon  </a:t>
            </a:r>
            <a:r>
              <a:rPr dirty="0" sz="1400" spc="-5">
                <a:latin typeface="Times New Roman"/>
                <a:cs typeface="Times New Roman"/>
              </a:rPr>
              <a:t>heating, thermoplastics soften and melt, which </a:t>
            </a:r>
            <a:r>
              <a:rPr dirty="0" sz="1400" spc="-10">
                <a:latin typeface="Times New Roman"/>
                <a:cs typeface="Times New Roman"/>
              </a:rPr>
              <a:t>allows </a:t>
            </a:r>
            <a:r>
              <a:rPr dirty="0" sz="1400" spc="-5">
                <a:latin typeface="Times New Roman"/>
                <a:cs typeface="Times New Roman"/>
              </a:rPr>
              <a:t>them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shaped  using plastics processing equipment.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thermoset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all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chains tied  together with covalent bonds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three dimensional network (cross-linked).  Thermoset materials will not flow once </a:t>
            </a:r>
            <a:r>
              <a:rPr dirty="0" sz="1400">
                <a:latin typeface="Times New Roman"/>
                <a:cs typeface="Times New Roman"/>
              </a:rPr>
              <a:t>cross-linked, </a:t>
            </a:r>
            <a:r>
              <a:rPr dirty="0" sz="1400" spc="-5">
                <a:latin typeface="Times New Roman"/>
                <a:cs typeface="Times New Roman"/>
              </a:rPr>
              <a:t>but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thermoplastic  material can be reprocessed simply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heating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to the appropriate  temperature. The different 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structures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Fig. 3. </a:t>
            </a:r>
            <a:r>
              <a:rPr dirty="0" sz="1400" spc="-5">
                <a:latin typeface="Times New Roman"/>
                <a:cs typeface="Times New Roman"/>
              </a:rPr>
              <a:t>The  properties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different polymers </a:t>
            </a:r>
            <a:r>
              <a:rPr dirty="0" sz="1400">
                <a:latin typeface="Times New Roman"/>
                <a:cs typeface="Times New Roman"/>
              </a:rPr>
              <a:t>can vary </a:t>
            </a:r>
            <a:r>
              <a:rPr dirty="0" sz="1400" spc="-5">
                <a:latin typeface="Times New Roman"/>
                <a:cs typeface="Times New Roman"/>
              </a:rPr>
              <a:t>widely;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modulus  </a:t>
            </a:r>
            <a:r>
              <a:rPr dirty="0" sz="1400">
                <a:latin typeface="Times New Roman"/>
                <a:cs typeface="Times New Roman"/>
              </a:rPr>
              <a:t>can vary from 1 MPa to </a:t>
            </a:r>
            <a:r>
              <a:rPr dirty="0" sz="1400" spc="-5">
                <a:latin typeface="Times New Roman"/>
                <a:cs typeface="Times New Roman"/>
              </a:rPr>
              <a:t>50 GPa. Properties can be varied for each  individual plastic material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well, simply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varying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microstructure </a:t>
            </a:r>
            <a:r>
              <a:rPr dirty="0" sz="1400">
                <a:latin typeface="Times New Roman"/>
                <a:cs typeface="Times New Roman"/>
              </a:rPr>
              <a:t>of  the </a:t>
            </a:r>
            <a:r>
              <a:rPr dirty="0" sz="1400" spc="-5">
                <a:latin typeface="Times New Roman"/>
                <a:cs typeface="Times New Roman"/>
              </a:rPr>
              <a:t>material. 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two primary polymerization approaches: </a:t>
            </a:r>
            <a:r>
              <a:rPr dirty="0" sz="1400" spc="5">
                <a:latin typeface="Times New Roman"/>
                <a:cs typeface="Times New Roman"/>
              </a:rPr>
              <a:t>step-  </a:t>
            </a:r>
            <a:r>
              <a:rPr dirty="0" sz="1400">
                <a:latin typeface="Times New Roman"/>
                <a:cs typeface="Times New Roman"/>
              </a:rPr>
              <a:t>reaction </a:t>
            </a:r>
            <a:r>
              <a:rPr dirty="0" sz="1400" spc="-5">
                <a:latin typeface="Times New Roman"/>
                <a:cs typeface="Times New Roman"/>
              </a:rPr>
              <a:t>polymerization and chain-reaction polymerization. </a:t>
            </a:r>
            <a:r>
              <a:rPr dirty="0" sz="1400">
                <a:latin typeface="Times New Roman"/>
                <a:cs typeface="Times New Roman"/>
              </a:rPr>
              <a:t>In step-reaction  </a:t>
            </a:r>
            <a:r>
              <a:rPr dirty="0" sz="1400" spc="-5">
                <a:latin typeface="Times New Roman"/>
                <a:cs typeface="Times New Roman"/>
              </a:rPr>
              <a:t>(also referred to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condensation polymerization), reaction occurs between  two polyfunctional monomers, often liberating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small </a:t>
            </a:r>
            <a:r>
              <a:rPr dirty="0" sz="1400">
                <a:latin typeface="Times New Roman"/>
                <a:cs typeface="Times New Roman"/>
              </a:rPr>
              <a:t>molecule </a:t>
            </a:r>
            <a:r>
              <a:rPr dirty="0" sz="1400" spc="-5">
                <a:latin typeface="Times New Roman"/>
                <a:cs typeface="Times New Roman"/>
              </a:rPr>
              <a:t>such </a:t>
            </a:r>
            <a:r>
              <a:rPr dirty="0" sz="140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water. As the reaction proceeds, higher-molecular-weight species </a:t>
            </a:r>
            <a:r>
              <a:rPr dirty="0" sz="1400">
                <a:latin typeface="Times New Roman"/>
                <a:cs typeface="Times New Roman"/>
              </a:rPr>
              <a:t>are  </a:t>
            </a:r>
            <a:r>
              <a:rPr dirty="0" sz="1400" spc="-5">
                <a:latin typeface="Times New Roman"/>
                <a:cs typeface="Times New Roman"/>
              </a:rPr>
              <a:t>produced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longer and longer groups react together. For example, two  monomers can react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form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dimer, then react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another monomer </a:t>
            </a:r>
            <a:r>
              <a:rPr dirty="0" sz="1400">
                <a:latin typeface="Times New Roman"/>
                <a:cs typeface="Times New Roman"/>
              </a:rPr>
              <a:t>to  form a </a:t>
            </a:r>
            <a:r>
              <a:rPr dirty="0" sz="1400" spc="-5">
                <a:latin typeface="Times New Roman"/>
                <a:cs typeface="Times New Roman"/>
              </a:rPr>
              <a:t>trimmer. The reaction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described </a:t>
            </a:r>
            <a:r>
              <a:rPr dirty="0" sz="1400">
                <a:latin typeface="Times New Roman"/>
                <a:cs typeface="Times New Roman"/>
              </a:rPr>
              <a:t>as n-mer </a:t>
            </a:r>
            <a:r>
              <a:rPr dirty="0" sz="950" spc="-5">
                <a:latin typeface="Arial"/>
                <a:cs typeface="Arial"/>
              </a:rPr>
              <a:t>t </a:t>
            </a:r>
            <a:r>
              <a:rPr dirty="0" sz="1400" spc="-5">
                <a:latin typeface="Times New Roman"/>
                <a:cs typeface="Times New Roman"/>
              </a:rPr>
              <a:t>m-mer </a:t>
            </a:r>
            <a:r>
              <a:rPr dirty="0" sz="1400">
                <a:latin typeface="Times New Roman"/>
                <a:cs typeface="Times New Roman"/>
              </a:rPr>
              <a:t>—&gt; </a:t>
            </a:r>
            <a:r>
              <a:rPr dirty="0" sz="1400" spc="-10">
                <a:latin typeface="Times New Roman"/>
                <a:cs typeface="Times New Roman"/>
              </a:rPr>
              <a:t>(n </a:t>
            </a:r>
            <a:r>
              <a:rPr dirty="0" sz="1400">
                <a:latin typeface="Times New Roman"/>
                <a:cs typeface="Times New Roman"/>
              </a:rPr>
              <a:t>+  </a:t>
            </a:r>
            <a:r>
              <a:rPr dirty="0" sz="1400" spc="-5">
                <a:latin typeface="Times New Roman"/>
                <a:cs typeface="Times New Roman"/>
              </a:rPr>
              <a:t>n</a:t>
            </a:r>
            <a:r>
              <a:rPr dirty="0" sz="1100" spc="-5">
                <a:latin typeface="Arial"/>
                <a:cs typeface="Arial"/>
              </a:rPr>
              <a:t>٦)</a:t>
            </a:r>
            <a:r>
              <a:rPr dirty="0" sz="1400" spc="-5">
                <a:latin typeface="Times New Roman"/>
                <a:cs typeface="Times New Roman"/>
              </a:rPr>
              <a:t>mer, where </a:t>
            </a:r>
            <a:r>
              <a:rPr dirty="0" sz="1400">
                <a:latin typeface="Times New Roman"/>
                <a:cs typeface="Times New Roman"/>
              </a:rPr>
              <a:t>n and m refer to the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monomer units for </a:t>
            </a:r>
            <a:r>
              <a:rPr dirty="0" sz="1400">
                <a:latin typeface="Times New Roman"/>
                <a:cs typeface="Times New Roman"/>
              </a:rPr>
              <a:t>each  reactant. </a:t>
            </a:r>
            <a:r>
              <a:rPr dirty="0" sz="1400" spc="-5">
                <a:latin typeface="Times New Roman"/>
                <a:cs typeface="Times New Roman"/>
              </a:rPr>
              <a:t>Molecular weight of the polymer builds up gradually with </a:t>
            </a:r>
            <a:r>
              <a:rPr dirty="0" sz="1400" spc="-10">
                <a:latin typeface="Times New Roman"/>
                <a:cs typeface="Times New Roman"/>
              </a:rPr>
              <a:t>time,  </a:t>
            </a:r>
            <a:r>
              <a:rPr dirty="0" sz="1400" spc="-5">
                <a:latin typeface="Times New Roman"/>
                <a:cs typeface="Times New Roman"/>
              </a:rPr>
              <a:t>and high conversions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usually required to produce </a:t>
            </a:r>
            <a:r>
              <a:rPr dirty="0" sz="1400">
                <a:latin typeface="Times New Roman"/>
                <a:cs typeface="Times New Roman"/>
              </a:rPr>
              <a:t>high-molecular-  </a:t>
            </a:r>
            <a:r>
              <a:rPr dirty="0" sz="1400" spc="-5">
                <a:latin typeface="Times New Roman"/>
                <a:cs typeface="Times New Roman"/>
              </a:rPr>
              <a:t>weight polymers. Polymers synthesized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this method typically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3736" y="1067155"/>
            <a:ext cx="5473065" cy="638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atoms other than carbon 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backbone. Examples include polyesters and  polyamides.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3736" y="3055366"/>
            <a:ext cx="131381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211A2C"/>
                </a:solidFill>
                <a:latin typeface="Arial"/>
                <a:cs typeface="Arial"/>
              </a:rPr>
              <a:t>Figure 1.1</a:t>
            </a:r>
            <a:r>
              <a:rPr dirty="0" sz="800" spc="165" b="1">
                <a:solidFill>
                  <a:srgbClr val="211A2C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574D64"/>
                </a:solidFill>
                <a:latin typeface="Arial"/>
                <a:cs typeface="Arial"/>
              </a:rPr>
              <a:t>Polymerization.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3736" y="3808602"/>
            <a:ext cx="17132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b="1">
                <a:solidFill>
                  <a:srgbClr val="211A2C"/>
                </a:solidFill>
                <a:latin typeface="Arial"/>
                <a:cs typeface="Arial"/>
              </a:rPr>
              <a:t>Figure </a:t>
            </a:r>
            <a:r>
              <a:rPr dirty="0" sz="1300" spc="-10">
                <a:solidFill>
                  <a:srgbClr val="211A2C"/>
                </a:solidFill>
                <a:latin typeface="Arial"/>
                <a:cs typeface="Arial"/>
              </a:rPr>
              <a:t>1.2 </a:t>
            </a:r>
            <a:r>
              <a:rPr dirty="0" sz="800" spc="-5" b="1">
                <a:solidFill>
                  <a:srgbClr val="574D64"/>
                </a:solidFill>
                <a:latin typeface="Arial"/>
                <a:cs typeface="Arial"/>
              </a:rPr>
              <a:t>Copolymer</a:t>
            </a:r>
            <a:r>
              <a:rPr dirty="0" sz="800" b="1">
                <a:solidFill>
                  <a:srgbClr val="574D64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574D64"/>
                </a:solidFill>
                <a:latin typeface="Arial"/>
                <a:cs typeface="Arial"/>
              </a:rPr>
              <a:t>structure.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10894" y="6197472"/>
          <a:ext cx="4947920" cy="338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1420"/>
                <a:gridCol w="631190"/>
                <a:gridCol w="1186180"/>
                <a:gridCol w="713740"/>
                <a:gridCol w="1207769"/>
              </a:tblGrid>
              <a:tr h="332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50" spc="-5">
                          <a:latin typeface="Arial"/>
                          <a:cs typeface="Arial"/>
                        </a:rPr>
                        <a:t>linear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000" spc="-5" b="1">
                          <a:latin typeface="Times New Roman"/>
                          <a:cs typeface="Times New Roman"/>
                        </a:rPr>
                        <a:t>Branched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31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50" spc="-5">
                          <a:solidFill>
                            <a:srgbClr val="313131"/>
                          </a:solidFill>
                          <a:latin typeface="Arial"/>
                          <a:cs typeface="Arial"/>
                        </a:rPr>
                        <a:t>Cross-linked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43736" y="6680072"/>
            <a:ext cx="5480050" cy="2532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25805">
              <a:lnSpc>
                <a:spcPct val="100000"/>
              </a:lnSpc>
              <a:spcBef>
                <a:spcPts val="100"/>
              </a:spcBef>
            </a:pPr>
            <a:r>
              <a:rPr dirty="0" sz="1150" spc="-5" b="1">
                <a:solidFill>
                  <a:srgbClr val="211A2C"/>
                </a:solidFill>
                <a:latin typeface="Times New Roman"/>
                <a:cs typeface="Times New Roman"/>
              </a:rPr>
              <a:t>Figure </a:t>
            </a:r>
            <a:r>
              <a:rPr dirty="0" sz="1150" b="1">
                <a:solidFill>
                  <a:srgbClr val="211A2C"/>
                </a:solidFill>
                <a:latin typeface="Times New Roman"/>
                <a:cs typeface="Times New Roman"/>
              </a:rPr>
              <a:t>1.3 </a:t>
            </a:r>
            <a:r>
              <a:rPr dirty="0" sz="1150" spc="-5" b="1">
                <a:solidFill>
                  <a:srgbClr val="574D64"/>
                </a:solidFill>
                <a:latin typeface="Times New Roman"/>
                <a:cs typeface="Times New Roman"/>
              </a:rPr>
              <a:t>Linear, branched, and cross-linked </a:t>
            </a:r>
            <a:r>
              <a:rPr dirty="0" sz="1150" b="1">
                <a:solidFill>
                  <a:srgbClr val="574D64"/>
                </a:solidFill>
                <a:latin typeface="Times New Roman"/>
                <a:cs typeface="Times New Roman"/>
              </a:rPr>
              <a:t>polymer</a:t>
            </a:r>
            <a:r>
              <a:rPr dirty="0" sz="1150" spc="35" b="1">
                <a:solidFill>
                  <a:srgbClr val="574D64"/>
                </a:solidFill>
                <a:latin typeface="Times New Roman"/>
                <a:cs typeface="Times New Roman"/>
              </a:rPr>
              <a:t> </a:t>
            </a:r>
            <a:r>
              <a:rPr dirty="0" sz="1150" spc="-5" b="1">
                <a:solidFill>
                  <a:srgbClr val="574D64"/>
                </a:solidFill>
                <a:latin typeface="Times New Roman"/>
                <a:cs typeface="Times New Roman"/>
              </a:rPr>
              <a:t>structure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Chain-reaction polymerizations (also </a:t>
            </a:r>
            <a:r>
              <a:rPr dirty="0" sz="1400">
                <a:latin typeface="Times New Roman"/>
                <a:cs typeface="Times New Roman"/>
              </a:rPr>
              <a:t>referred to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addition  polymerizations,) require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initiator for polymerization to occur. Initiation 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occur </a:t>
            </a:r>
            <a:r>
              <a:rPr dirty="0" sz="1400">
                <a:latin typeface="Times New Roman"/>
                <a:cs typeface="Times New Roman"/>
              </a:rPr>
              <a:t>by a free radical or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anionic </a:t>
            </a:r>
            <a:r>
              <a:rPr dirty="0" sz="1400">
                <a:latin typeface="Times New Roman"/>
                <a:cs typeface="Times New Roman"/>
              </a:rPr>
              <a:t>or cationic </a:t>
            </a:r>
            <a:r>
              <a:rPr dirty="0" sz="1400" spc="-5">
                <a:latin typeface="Times New Roman"/>
                <a:cs typeface="Times New Roman"/>
              </a:rPr>
              <a:t>species, which opens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double bond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vinyl monomer’ </a:t>
            </a:r>
            <a:r>
              <a:rPr dirty="0" sz="1400">
                <a:latin typeface="Times New Roman"/>
                <a:cs typeface="Times New Roman"/>
              </a:rPr>
              <a:t>and the </a:t>
            </a:r>
            <a:r>
              <a:rPr dirty="0" sz="1400" spc="-5">
                <a:latin typeface="Times New Roman"/>
                <a:cs typeface="Times New Roman"/>
              </a:rPr>
              <a:t>reaction proceeds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 above in Fig. </a:t>
            </a:r>
            <a:r>
              <a:rPr dirty="0" sz="1400">
                <a:latin typeface="Times New Roman"/>
                <a:cs typeface="Times New Roman"/>
              </a:rPr>
              <a:t>1. </a:t>
            </a:r>
            <a:r>
              <a:rPr dirty="0" sz="1400" spc="-5">
                <a:latin typeface="Times New Roman"/>
                <a:cs typeface="Times New Roman"/>
              </a:rPr>
              <a:t>Chain-reaction polymers typically contain only </a:t>
            </a:r>
            <a:r>
              <a:rPr dirty="0" sz="1400">
                <a:latin typeface="Times New Roman"/>
                <a:cs typeface="Times New Roman"/>
              </a:rPr>
              <a:t>carbon </a:t>
            </a:r>
            <a:r>
              <a:rPr dirty="0" sz="1400" spc="-5">
                <a:latin typeface="Times New Roman"/>
                <a:cs typeface="Times New Roman"/>
              </a:rPr>
              <a:t>in  their backbone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include such polymers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polystyrene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polyvinyl  chloride.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24610" y="1928494"/>
            <a:ext cx="4916170" cy="1149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63650" y="3496055"/>
            <a:ext cx="5038090" cy="330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77619" y="4322063"/>
            <a:ext cx="5005070" cy="1776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3736" y="1073250"/>
            <a:ext cx="5480050" cy="445071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5" b="1">
                <a:latin typeface="Times New Roman"/>
                <a:cs typeface="Times New Roman"/>
              </a:rPr>
              <a:t>Glass Transition Temperature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(Tg)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ts val="241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Polymers come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many forms, including plastics, rubber, and fibers.  Plastics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stiffer than rubber yet have reduced </a:t>
            </a:r>
            <a:r>
              <a:rPr dirty="0" sz="1400">
                <a:latin typeface="Times New Roman"/>
                <a:cs typeface="Times New Roman"/>
              </a:rPr>
              <a:t>low-temperature  </a:t>
            </a:r>
            <a:r>
              <a:rPr dirty="0" sz="1400" spc="-5">
                <a:latin typeface="Times New Roman"/>
                <a:cs typeface="Times New Roman"/>
              </a:rPr>
              <a:t>properties.  Generally, 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plastic differs  from </a:t>
            </a:r>
            <a:r>
              <a:rPr dirty="0" sz="1400">
                <a:latin typeface="Times New Roman"/>
                <a:cs typeface="Times New Roman"/>
              </a:rPr>
              <a:t>a  rubbery </a:t>
            </a:r>
            <a:r>
              <a:rPr dirty="0" sz="1400" spc="-5">
                <a:latin typeface="Times New Roman"/>
                <a:cs typeface="Times New Roman"/>
              </a:rPr>
              <a:t>material  due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ts val="241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location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its </a:t>
            </a:r>
            <a:r>
              <a:rPr dirty="0" sz="1400" spc="-5">
                <a:latin typeface="Times New Roman"/>
                <a:cs typeface="Times New Roman"/>
              </a:rPr>
              <a:t>glass transition </a:t>
            </a:r>
            <a:r>
              <a:rPr dirty="0" sz="1400">
                <a:latin typeface="Times New Roman"/>
                <a:cs typeface="Times New Roman"/>
              </a:rPr>
              <a:t>temperature </a:t>
            </a:r>
            <a:r>
              <a:rPr dirty="0" sz="1400" spc="-5">
                <a:latin typeface="Times New Roman"/>
                <a:cs typeface="Times New Roman"/>
              </a:rPr>
              <a:t>(Tg), which is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temperature </a:t>
            </a:r>
            <a:r>
              <a:rPr dirty="0" sz="1400">
                <a:latin typeface="Times New Roman"/>
                <a:cs typeface="Times New Roman"/>
              </a:rPr>
              <a:t>at  </a:t>
            </a:r>
            <a:r>
              <a:rPr dirty="0" sz="1400" spc="-5">
                <a:latin typeface="Times New Roman"/>
                <a:cs typeface="Times New Roman"/>
              </a:rPr>
              <a:t>which the polymer behavior changes from glassy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leathery.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plastic </a:t>
            </a:r>
            <a:r>
              <a:rPr dirty="0" sz="1400">
                <a:latin typeface="Times New Roman"/>
                <a:cs typeface="Times New Roman"/>
              </a:rPr>
              <a:t>has  a  </a:t>
            </a:r>
            <a:r>
              <a:rPr dirty="0" sz="1400" spc="-5">
                <a:latin typeface="Times New Roman"/>
                <a:cs typeface="Times New Roman"/>
              </a:rPr>
              <a:t>Tg  above  room  </a:t>
            </a:r>
            <a:r>
              <a:rPr dirty="0" sz="1400">
                <a:latin typeface="Times New Roman"/>
                <a:cs typeface="Times New Roman"/>
              </a:rPr>
              <a:t>temperature,  whereas  a  </a:t>
            </a:r>
            <a:r>
              <a:rPr dirty="0" sz="1400" spc="-5">
                <a:latin typeface="Times New Roman"/>
                <a:cs typeface="Times New Roman"/>
              </a:rPr>
              <a:t>rubber  has 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10">
                <a:latin typeface="Times New Roman"/>
                <a:cs typeface="Times New Roman"/>
              </a:rPr>
              <a:t>Tg  </a:t>
            </a:r>
            <a:r>
              <a:rPr dirty="0" sz="1400" spc="-5">
                <a:latin typeface="Times New Roman"/>
                <a:cs typeface="Times New Roman"/>
              </a:rPr>
              <a:t>below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room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temperature. Tg is most clearly defined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evaluating the classic  relationship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elastic modulus to temperature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polymers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presented in  </a:t>
            </a: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  <a:p>
            <a:pPr algn="just" marL="12700" marR="10795" indent="469265">
              <a:lnSpc>
                <a:spcPct val="143400"/>
              </a:lnSpc>
              <a:spcBef>
                <a:spcPts val="919"/>
              </a:spcBef>
            </a:pPr>
            <a:r>
              <a:rPr dirty="0" sz="1400" spc="-5">
                <a:latin typeface="Times New Roman"/>
                <a:cs typeface="Times New Roman"/>
              </a:rPr>
              <a:t>At low temperatures,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material can best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described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glassy  </a:t>
            </a:r>
            <a:r>
              <a:rPr dirty="0" sz="1400" spc="-5">
                <a:latin typeface="Times New Roman"/>
                <a:cs typeface="Times New Roman"/>
              </a:rPr>
              <a:t>solid.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high modulus, and behavior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state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characterized  ideally </a:t>
            </a:r>
            <a:r>
              <a:rPr dirty="0" sz="1400">
                <a:latin typeface="Times New Roman"/>
                <a:cs typeface="Times New Roman"/>
              </a:rPr>
              <a:t>as a purely elastic </a:t>
            </a:r>
            <a:r>
              <a:rPr dirty="0" sz="1400" spc="-5">
                <a:latin typeface="Times New Roman"/>
                <a:cs typeface="Times New Roman"/>
              </a:rPr>
              <a:t>solid.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temperature </a:t>
            </a:r>
            <a:r>
              <a:rPr dirty="0" sz="1400" spc="-10">
                <a:latin typeface="Times New Roman"/>
                <a:cs typeface="Times New Roman"/>
              </a:rPr>
              <a:t>regime, </a:t>
            </a:r>
            <a:r>
              <a:rPr dirty="0" sz="1400" spc="-5">
                <a:latin typeface="Times New Roman"/>
                <a:cs typeface="Times New Roman"/>
              </a:rPr>
              <a:t>materials </a:t>
            </a:r>
            <a:r>
              <a:rPr dirty="0" sz="1400" spc="-10">
                <a:latin typeface="Times New Roman"/>
                <a:cs typeface="Times New Roman"/>
              </a:rPr>
              <a:t>most  </a:t>
            </a:r>
            <a:r>
              <a:rPr dirty="0" sz="1400" spc="-5">
                <a:latin typeface="Times New Roman"/>
                <a:cs typeface="Times New Roman"/>
              </a:rPr>
              <a:t>closely </a:t>
            </a:r>
            <a:r>
              <a:rPr dirty="0" sz="1400">
                <a:latin typeface="Times New Roman"/>
                <a:cs typeface="Times New Roman"/>
              </a:rPr>
              <a:t>obey </a:t>
            </a:r>
            <a:r>
              <a:rPr dirty="0" sz="1400" spc="-5">
                <a:latin typeface="Times New Roman"/>
                <a:cs typeface="Times New Roman"/>
              </a:rPr>
              <a:t>Hooke’s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law: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3736" y="6109182"/>
            <a:ext cx="5480685" cy="2699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890">
              <a:lnSpc>
                <a:spcPct val="156400"/>
              </a:lnSpc>
              <a:spcBef>
                <a:spcPts val="100"/>
              </a:spcBef>
              <a:tabLst>
                <a:tab pos="830580" algn="l"/>
                <a:tab pos="3326129" algn="l"/>
              </a:tabLst>
            </a:pPr>
            <a:r>
              <a:rPr dirty="0" sz="1400" spc="-5">
                <a:latin typeface="Times New Roman"/>
                <a:cs typeface="Times New Roman"/>
              </a:rPr>
              <a:t>where	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stress being 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applied,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	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strain. Young modulus,  E,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proportionality constant relating stress and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strain..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69265">
              <a:lnSpc>
                <a:spcPct val="143700"/>
              </a:lnSpc>
              <a:spcBef>
                <a:spcPts val="130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leathery region,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modulus is reduced </a:t>
            </a:r>
            <a:r>
              <a:rPr dirty="0" sz="1400">
                <a:latin typeface="Times New Roman"/>
                <a:cs typeface="Times New Roman"/>
              </a:rPr>
              <a:t>by up to three </a:t>
            </a:r>
            <a:r>
              <a:rPr dirty="0" sz="1400" spc="-5">
                <a:latin typeface="Times New Roman"/>
                <a:cs typeface="Times New Roman"/>
              </a:rPr>
              <a:t>orders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magnitude </a:t>
            </a: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glassy modulus for amorphous polymers. The rubbery  plateau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relatively stable modulus until further temperature increases  induce rubbery flow. Motion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this point does not involve entire molecules,  but,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region, deformations begin to become </a:t>
            </a:r>
            <a:r>
              <a:rPr dirty="0" sz="1400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recoverable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permanent set takes place.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temperature is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further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49320" y="5803518"/>
            <a:ext cx="647700" cy="142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40945" y="6300441"/>
            <a:ext cx="132430" cy="1046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58741" y="6267449"/>
            <a:ext cx="98028" cy="1372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3736" y="1067155"/>
            <a:ext cx="5476875" cy="12509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increased, eventually the onset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liquid </a:t>
            </a:r>
            <a:r>
              <a:rPr dirty="0" sz="1400">
                <a:latin typeface="Times New Roman"/>
                <a:cs typeface="Times New Roman"/>
              </a:rPr>
              <a:t>flow </a:t>
            </a:r>
            <a:r>
              <a:rPr dirty="0" sz="1400" spc="-5">
                <a:latin typeface="Times New Roman"/>
                <a:cs typeface="Times New Roman"/>
              </a:rPr>
              <a:t>takes place. There is little  elastic recovery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region, and the flow involves </a:t>
            </a:r>
            <a:r>
              <a:rPr dirty="0" sz="1400" spc="-10">
                <a:latin typeface="Times New Roman"/>
                <a:cs typeface="Times New Roman"/>
              </a:rPr>
              <a:t>entire </a:t>
            </a:r>
            <a:r>
              <a:rPr dirty="0" sz="1400" spc="-5">
                <a:latin typeface="Times New Roman"/>
                <a:cs typeface="Times New Roman"/>
              </a:rPr>
              <a:t>molecules  slipping past each other. This region models ideal viscous materials, </a:t>
            </a:r>
            <a:r>
              <a:rPr dirty="0" sz="1400" spc="-10">
                <a:latin typeface="Times New Roman"/>
                <a:cs typeface="Times New Roman"/>
              </a:rPr>
              <a:t>which  </a:t>
            </a:r>
            <a:r>
              <a:rPr dirty="0" sz="1400" spc="-5">
                <a:latin typeface="Times New Roman"/>
                <a:cs typeface="Times New Roman"/>
              </a:rPr>
              <a:t>obey Newton's </a:t>
            </a:r>
            <a:r>
              <a:rPr dirty="0" sz="1400">
                <a:latin typeface="Times New Roman"/>
                <a:cs typeface="Times New Roman"/>
              </a:rPr>
              <a:t>law as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follows:-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3736" y="6139662"/>
            <a:ext cx="5478145" cy="3089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273300" indent="2407920">
              <a:lnSpc>
                <a:spcPct val="143600"/>
              </a:lnSpc>
              <a:spcBef>
                <a:spcPts val="95"/>
              </a:spcBef>
            </a:pPr>
            <a:r>
              <a:rPr dirty="0" sz="1400" spc="-5" b="1">
                <a:latin typeface="Times New Roman"/>
                <a:cs typeface="Times New Roman"/>
              </a:rPr>
              <a:t>Figure </a:t>
            </a:r>
            <a:r>
              <a:rPr dirty="0" sz="1400" b="1">
                <a:latin typeface="Times New Roman"/>
                <a:cs typeface="Times New Roman"/>
              </a:rPr>
              <a:t>4  </a:t>
            </a:r>
            <a:r>
              <a:rPr dirty="0" sz="1400" spc="-5" b="1">
                <a:latin typeface="Times New Roman"/>
                <a:cs typeface="Times New Roman"/>
              </a:rPr>
              <a:t>Crystallization </a:t>
            </a:r>
            <a:r>
              <a:rPr dirty="0" sz="1400" b="1">
                <a:latin typeface="Times New Roman"/>
                <a:cs typeface="Times New Roman"/>
              </a:rPr>
              <a:t>and </a:t>
            </a:r>
            <a:r>
              <a:rPr dirty="0" sz="1400" spc="-5" b="1">
                <a:latin typeface="Times New Roman"/>
                <a:cs typeface="Times New Roman"/>
              </a:rPr>
              <a:t>Melting Behavior,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Tm</a:t>
            </a:r>
            <a:endParaRPr sz="1400">
              <a:latin typeface="Times New Roman"/>
              <a:cs typeface="Times New Roman"/>
            </a:endParaRPr>
          </a:p>
          <a:p>
            <a:pPr marL="12700" marR="6985" indent="469265">
              <a:lnSpc>
                <a:spcPts val="2410"/>
              </a:lnSpc>
              <a:spcBef>
                <a:spcPts val="18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its solid form,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polymer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exilibit different morphologies,  depending  on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structure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polymer  </a:t>
            </a:r>
            <a:r>
              <a:rPr dirty="0" sz="1400">
                <a:latin typeface="Times New Roman"/>
                <a:cs typeface="Times New Roman"/>
              </a:rPr>
              <a:t>chain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well 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 processing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conditions. The polymer may </a:t>
            </a:r>
            <a:r>
              <a:rPr dirty="0" sz="1400">
                <a:latin typeface="Times New Roman"/>
                <a:cs typeface="Times New Roman"/>
              </a:rPr>
              <a:t>exist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random unordered structure termed  amorphous. An </a:t>
            </a:r>
            <a:r>
              <a:rPr dirty="0" sz="1400" spc="-10">
                <a:latin typeface="Times New Roman"/>
                <a:cs typeface="Times New Roman"/>
              </a:rPr>
              <a:t>example </a:t>
            </a:r>
            <a:r>
              <a:rPr dirty="0" sz="1400">
                <a:latin typeface="Times New Roman"/>
                <a:cs typeface="Times New Roman"/>
              </a:rPr>
              <a:t>of an </a:t>
            </a:r>
            <a:r>
              <a:rPr dirty="0" sz="1400" spc="-5">
                <a:latin typeface="Times New Roman"/>
                <a:cs typeface="Times New Roman"/>
              </a:rPr>
              <a:t>amorphous </a:t>
            </a:r>
            <a:r>
              <a:rPr dirty="0" sz="1400" spc="-10">
                <a:latin typeface="Times New Roman"/>
                <a:cs typeface="Times New Roman"/>
              </a:rPr>
              <a:t>polymer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polystyrene.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 structure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polymer backbone is </a:t>
            </a:r>
            <a:r>
              <a:rPr dirty="0" sz="1400">
                <a:latin typeface="Times New Roman"/>
                <a:cs typeface="Times New Roman"/>
              </a:rPr>
              <a:t>a regular, </a:t>
            </a:r>
            <a:r>
              <a:rPr dirty="0" sz="1400" spc="-5">
                <a:latin typeface="Times New Roman"/>
                <a:cs typeface="Times New Roman"/>
              </a:rPr>
              <a:t>ordered structure, then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polymer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tightly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pack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into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ordered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crystalline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structure,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although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ts val="241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material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generally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only semi crystalline. Examples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polyethylene  and 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polypropylene. 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exact 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makeup 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architecture 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polymer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33205" y="2524567"/>
            <a:ext cx="652684" cy="183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17552" y="3095390"/>
            <a:ext cx="5360265" cy="30424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3736" y="1067155"/>
            <a:ext cx="5478145" cy="2171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backbone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determine whether the </a:t>
            </a:r>
            <a:r>
              <a:rPr dirty="0" sz="1400" spc="-10">
                <a:latin typeface="Times New Roman"/>
                <a:cs typeface="Times New Roman"/>
              </a:rPr>
              <a:t>polymer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capable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crystallizing.  This microstructure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controlled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different synthetic methods. As  mentioned above, </a:t>
            </a:r>
            <a:r>
              <a:rPr dirty="0" sz="1400">
                <a:latin typeface="Times New Roman"/>
                <a:cs typeface="Times New Roman"/>
              </a:rPr>
              <a:t>the Ziegler-Natta </a:t>
            </a:r>
            <a:r>
              <a:rPr dirty="0" sz="1400" spc="-5">
                <a:latin typeface="Times New Roman"/>
                <a:cs typeface="Times New Roman"/>
              </a:rPr>
              <a:t>catalysts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capable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controlling the  microstructure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produce stereospecific polymers. The types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microstructure that can be obtained </a:t>
            </a: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vinyl polymer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shown in Fig.5.  The isotactic and syndiotactic structures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capable of crystallizing  because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their highly </a:t>
            </a:r>
            <a:r>
              <a:rPr dirty="0" sz="1400">
                <a:latin typeface="Times New Roman"/>
                <a:cs typeface="Times New Roman"/>
              </a:rPr>
              <a:t>regular </a:t>
            </a:r>
            <a:r>
              <a:rPr dirty="0" sz="1400" spc="-5">
                <a:latin typeface="Times New Roman"/>
                <a:cs typeface="Times New Roman"/>
              </a:rPr>
              <a:t>backbone. The atactic form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amorphous.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3736" y="7061072"/>
            <a:ext cx="575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453846"/>
                </a:solidFill>
                <a:latin typeface="Times New Roman"/>
                <a:cs typeface="Times New Roman"/>
              </a:rPr>
              <a:t>Isotactic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554" y="7061072"/>
            <a:ext cx="830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453846"/>
                </a:solidFill>
                <a:latin typeface="Times New Roman"/>
                <a:cs typeface="Times New Roman"/>
              </a:rPr>
              <a:t>Syndiotactic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6953" y="7061072"/>
            <a:ext cx="4895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453846"/>
                </a:solidFill>
                <a:latin typeface="Times New Roman"/>
                <a:cs typeface="Times New Roman"/>
              </a:rPr>
              <a:t>A</a:t>
            </a:r>
            <a:r>
              <a:rPr dirty="0" sz="1200" spc="-15" b="1">
                <a:solidFill>
                  <a:srgbClr val="453846"/>
                </a:solidFill>
                <a:latin typeface="Times New Roman"/>
                <a:cs typeface="Times New Roman"/>
              </a:rPr>
              <a:t>t</a:t>
            </a:r>
            <a:r>
              <a:rPr dirty="0" sz="1200" b="1">
                <a:solidFill>
                  <a:srgbClr val="453846"/>
                </a:solidFill>
                <a:latin typeface="Times New Roman"/>
                <a:cs typeface="Times New Roman"/>
              </a:rPr>
              <a:t>a</a:t>
            </a:r>
            <a:r>
              <a:rPr dirty="0" sz="1200" spc="-5" b="1">
                <a:solidFill>
                  <a:srgbClr val="453846"/>
                </a:solidFill>
                <a:latin typeface="Times New Roman"/>
                <a:cs typeface="Times New Roman"/>
              </a:rPr>
              <a:t>c</a:t>
            </a:r>
            <a:r>
              <a:rPr dirty="0" sz="1200" b="1">
                <a:solidFill>
                  <a:srgbClr val="453846"/>
                </a:solidFill>
                <a:latin typeface="Times New Roman"/>
                <a:cs typeface="Times New Roman"/>
              </a:rPr>
              <a:t>tic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43736" y="7231760"/>
            <a:ext cx="5374640" cy="2205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04139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Times New Roman"/>
                <a:cs typeface="Times New Roman"/>
              </a:rPr>
              <a:t>Mechanical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Properties</a:t>
            </a:r>
            <a:endParaRPr sz="1400">
              <a:latin typeface="Times New Roman"/>
              <a:cs typeface="Times New Roman"/>
            </a:endParaRPr>
          </a:p>
          <a:p>
            <a:pPr marL="12700" marR="5080" indent="482600">
              <a:lnSpc>
                <a:spcPts val="241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The mechanical behavior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polymers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dependent on many </a:t>
            </a:r>
            <a:r>
              <a:rPr dirty="0" sz="1400">
                <a:latin typeface="Times New Roman"/>
                <a:cs typeface="Times New Roman"/>
              </a:rPr>
              <a:t>factors,  </a:t>
            </a:r>
            <a:r>
              <a:rPr dirty="0" sz="1400" spc="-5">
                <a:latin typeface="Times New Roman"/>
                <a:cs typeface="Times New Roman"/>
              </a:rPr>
              <a:t>including polymer </a:t>
            </a:r>
            <a:r>
              <a:rPr dirty="0" sz="1400">
                <a:latin typeface="Times New Roman"/>
                <a:cs typeface="Times New Roman"/>
              </a:rPr>
              <a:t>type, </a:t>
            </a:r>
            <a:r>
              <a:rPr dirty="0" sz="1400" spc="-5">
                <a:latin typeface="Times New Roman"/>
                <a:cs typeface="Times New Roman"/>
              </a:rPr>
              <a:t>molecular weight,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test procedure. Modulus  values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obtained from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standard tensile test with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given rate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 marR="52705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crosshead separation.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linear region, the slope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stress-strain curve  will give the elastic or Young modulus,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15110" y="3500627"/>
            <a:ext cx="4535170" cy="3583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3736" y="1073250"/>
            <a:ext cx="5478145" cy="185928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5" b="1">
                <a:latin typeface="Times New Roman"/>
                <a:cs typeface="Times New Roman"/>
              </a:rPr>
              <a:t>Viscoelasticity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8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Polymer properties exhibit time-dependent behavior,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dependent on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test conditions and polymer </a:t>
            </a:r>
            <a:r>
              <a:rPr dirty="0" sz="1400">
                <a:latin typeface="Times New Roman"/>
                <a:cs typeface="Times New Roman"/>
              </a:rPr>
              <a:t>type. </a:t>
            </a: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6, </a:t>
            </a:r>
            <a:r>
              <a:rPr dirty="0" sz="1400" spc="-5">
                <a:latin typeface="Times New Roman"/>
                <a:cs typeface="Times New Roman"/>
              </a:rPr>
              <a:t>shows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typical viscoelastic  response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polymer to changes in testing rate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temperature. Increases in  testing rate or decreases in temperature cause the material to appear more  rigid, while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increase in temperature or </a:t>
            </a:r>
            <a:r>
              <a:rPr dirty="0" sz="1400">
                <a:latin typeface="Times New Roman"/>
                <a:cs typeface="Times New Roman"/>
              </a:rPr>
              <a:t>decrease </a:t>
            </a:r>
            <a:r>
              <a:rPr dirty="0" sz="1400" spc="-5">
                <a:latin typeface="Times New Roman"/>
                <a:cs typeface="Times New Roman"/>
              </a:rPr>
              <a:t>in rate will cause the  material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appear softer. This time-dependent behavior can also result </a:t>
            </a:r>
            <a:r>
              <a:rPr dirty="0" sz="1400">
                <a:latin typeface="Times New Roman"/>
                <a:cs typeface="Times New Roman"/>
              </a:rPr>
              <a:t>in  </a:t>
            </a:r>
            <a:r>
              <a:rPr dirty="0" sz="1400" spc="-5">
                <a:latin typeface="Times New Roman"/>
                <a:cs typeface="Times New Roman"/>
              </a:rPr>
              <a:t>long-term </a:t>
            </a:r>
            <a:r>
              <a:rPr dirty="0" sz="1400">
                <a:latin typeface="Times New Roman"/>
                <a:cs typeface="Times New Roman"/>
              </a:rPr>
              <a:t>effects </a:t>
            </a:r>
            <a:r>
              <a:rPr dirty="0" sz="1400" spc="-5">
                <a:latin typeface="Times New Roman"/>
                <a:cs typeface="Times New Roman"/>
              </a:rPr>
              <a:t>such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stress relaxation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creep.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3736" y="6536816"/>
            <a:ext cx="5324475" cy="10566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1079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two time-dependent behaviors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shown in Fig. </a:t>
            </a:r>
            <a:r>
              <a:rPr dirty="0" sz="1400">
                <a:latin typeface="Times New Roman"/>
                <a:cs typeface="Times New Roman"/>
              </a:rPr>
              <a:t>7. </a:t>
            </a:r>
            <a:r>
              <a:rPr dirty="0" sz="1400" spc="-5">
                <a:latin typeface="Times New Roman"/>
                <a:cs typeface="Times New Roman"/>
              </a:rPr>
              <a:t>Under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fixed  displacement, the stress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material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decrease over time, and this is  called stress relaxation.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83964" y="3605406"/>
            <a:ext cx="3417130" cy="27055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3736" y="3903090"/>
            <a:ext cx="5472430" cy="1056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2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This behavior can be modeled using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spring and dashpot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series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depicted in Fig. </a:t>
            </a:r>
            <a:r>
              <a:rPr dirty="0" sz="1400">
                <a:latin typeface="Times New Roman"/>
                <a:cs typeface="Times New Roman"/>
              </a:rPr>
              <a:t>8. </a:t>
            </a:r>
            <a:r>
              <a:rPr dirty="0" sz="1400" spc="-5">
                <a:latin typeface="Times New Roman"/>
                <a:cs typeface="Times New Roman"/>
              </a:rPr>
              <a:t>The equation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time dependent stress using this  model</a:t>
            </a:r>
            <a:r>
              <a:rPr dirty="0" sz="1400">
                <a:latin typeface="Times New Roman"/>
                <a:cs typeface="Times New Roman"/>
              </a:rPr>
              <a:t> is</a:t>
            </a:r>
            <a:r>
              <a:rPr dirty="0" sz="1200">
                <a:latin typeface="Tahoma"/>
                <a:cs typeface="Tahoma"/>
              </a:rPr>
              <a:t>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40378" y="9249867"/>
            <a:ext cx="4857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5132" y="1400890"/>
            <a:ext cx="5212211" cy="2378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11311" y="5473119"/>
            <a:ext cx="1121284" cy="4906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22713" y="6727061"/>
            <a:ext cx="2814677" cy="22833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</dc:creator>
  <dcterms:created xsi:type="dcterms:W3CDTF">2018-11-09T12:33:12Z</dcterms:created>
  <dcterms:modified xsi:type="dcterms:W3CDTF">2018-11-09T12:33:12Z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2018-11-06T00:00:00Z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2018-11-09T00:00:00Z</vt:filetime>
  </property>
</Properties>
</file>