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Default Extension="png" ContentType="image/png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x="7556500" cy="10699750"/>
  <p:notesSz cx="7556500" cy="106997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6922"/>
            <a:ext cx="6423025" cy="224694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91860"/>
            <a:ext cx="5289550" cy="26749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pPr marL="254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pPr marL="254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7825" y="2460942"/>
            <a:ext cx="3287077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1597" y="2460942"/>
            <a:ext cx="3287077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pPr marL="254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pPr marL="254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pPr marL="254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427990"/>
            <a:ext cx="6800850" cy="1711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60942"/>
            <a:ext cx="6800850" cy="7061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9210" y="9950768"/>
            <a:ext cx="2418080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825" y="9950768"/>
            <a:ext cx="1737995" cy="5349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673983" y="10310801"/>
            <a:ext cx="218439" cy="2095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pPr marL="254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6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Relationship Id="rId3" Type="http://schemas.openxmlformats.org/officeDocument/2006/relationships/image" Target="../media/image7.png"/><Relationship Id="rId4" Type="http://schemas.openxmlformats.org/officeDocument/2006/relationships/image" Target="../media/image8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g"/><Relationship Id="rId3" Type="http://schemas.openxmlformats.org/officeDocument/2006/relationships/image" Target="../media/image10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1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2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3.png"/><Relationship Id="rId3" Type="http://schemas.openxmlformats.org/officeDocument/2006/relationships/image" Target="../media/image14.jpg"/><Relationship Id="rId4" Type="http://schemas.openxmlformats.org/officeDocument/2006/relationships/image" Target="../media/image15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8655" y="343915"/>
            <a:ext cx="1981200" cy="55880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2700" marR="440690">
              <a:lnSpc>
                <a:spcPts val="1380"/>
              </a:lnSpc>
              <a:spcBef>
                <a:spcPts val="195"/>
              </a:spcBef>
            </a:pPr>
            <a:r>
              <a:rPr dirty="0" sz="1200" spc="-5" b="1">
                <a:latin typeface="Times New Roman"/>
                <a:cs typeface="Times New Roman"/>
              </a:rPr>
              <a:t>University </a:t>
            </a:r>
            <a:r>
              <a:rPr dirty="0" sz="1200" b="1">
                <a:latin typeface="Times New Roman"/>
                <a:cs typeface="Times New Roman"/>
              </a:rPr>
              <a:t>of Diyala.  College of</a:t>
            </a:r>
            <a:r>
              <a:rPr dirty="0" sz="1200" spc="-5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Engineering.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ts val="1345"/>
              </a:lnSpc>
            </a:pPr>
            <a:r>
              <a:rPr dirty="0" sz="1200" spc="-5" b="1">
                <a:latin typeface="Times New Roman"/>
                <a:cs typeface="Times New Roman"/>
              </a:rPr>
              <a:t>Department </a:t>
            </a:r>
            <a:r>
              <a:rPr dirty="0" sz="1200" b="1">
                <a:latin typeface="Times New Roman"/>
                <a:cs typeface="Times New Roman"/>
              </a:rPr>
              <a:t>of </a:t>
            </a:r>
            <a:r>
              <a:rPr dirty="0" sz="1200" spc="-5" b="1">
                <a:latin typeface="Times New Roman"/>
                <a:cs typeface="Times New Roman"/>
              </a:rPr>
              <a:t>Materials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Eng.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827875" y="343915"/>
            <a:ext cx="2199640" cy="558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6040">
              <a:lnSpc>
                <a:spcPts val="1410"/>
              </a:lnSpc>
              <a:spcBef>
                <a:spcPts val="100"/>
              </a:spcBef>
              <a:tabLst>
                <a:tab pos="756285" algn="l"/>
              </a:tabLst>
            </a:pPr>
            <a:r>
              <a:rPr dirty="0" sz="1200" b="1">
                <a:latin typeface="Times New Roman"/>
                <a:cs typeface="Times New Roman"/>
              </a:rPr>
              <a:t>3</a:t>
            </a:r>
            <a:r>
              <a:rPr dirty="0" baseline="38194" sz="1200" b="1">
                <a:latin typeface="Times New Roman"/>
                <a:cs typeface="Times New Roman"/>
              </a:rPr>
              <a:t>rd</a:t>
            </a:r>
            <a:r>
              <a:rPr dirty="0" baseline="38194" sz="1200" spc="142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Year	Polymers</a:t>
            </a:r>
            <a:endParaRPr sz="1200">
              <a:latin typeface="Times New Roman"/>
              <a:cs typeface="Times New Roman"/>
            </a:endParaRPr>
          </a:p>
          <a:p>
            <a:pPr marL="12700" marR="5080" indent="15240">
              <a:lnSpc>
                <a:spcPts val="1380"/>
              </a:lnSpc>
              <a:spcBef>
                <a:spcPts val="65"/>
              </a:spcBef>
            </a:pPr>
            <a:r>
              <a:rPr dirty="0" sz="1200" spc="-5" b="1">
                <a:latin typeface="Times New Roman"/>
                <a:cs typeface="Times New Roman"/>
              </a:rPr>
              <a:t>Assist. Lecturer. </a:t>
            </a:r>
            <a:r>
              <a:rPr dirty="0" sz="1200" b="1">
                <a:latin typeface="Times New Roman"/>
                <a:cs typeface="Times New Roman"/>
              </a:rPr>
              <a:t>Abbas </a:t>
            </a:r>
            <a:r>
              <a:rPr dirty="0" sz="1200" spc="-5" b="1">
                <a:latin typeface="Times New Roman"/>
                <a:cs typeface="Times New Roman"/>
              </a:rPr>
              <a:t>Albawee.  Lecture: </a:t>
            </a:r>
            <a:r>
              <a:rPr dirty="0" sz="1200" b="1">
                <a:latin typeface="Times New Roman"/>
                <a:cs typeface="Times New Roman"/>
              </a:rPr>
              <a:t>3.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(2018/2019)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24783" y="10486135"/>
            <a:ext cx="10922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ahoma"/>
                <a:cs typeface="Tahoma"/>
              </a:rPr>
              <a:t>1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193414" y="81152"/>
            <a:ext cx="866775" cy="8667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033068" y="1049781"/>
            <a:ext cx="5495290" cy="767460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690370">
              <a:lnSpc>
                <a:spcPct val="100000"/>
              </a:lnSpc>
              <a:spcBef>
                <a:spcPts val="95"/>
              </a:spcBef>
            </a:pP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thermoplastic</a:t>
            </a:r>
            <a:r>
              <a:rPr dirty="0" u="heavy" sz="16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Polymers.</a:t>
            </a:r>
            <a:endParaRPr sz="1600">
              <a:latin typeface="Times New Roman"/>
              <a:cs typeface="Times New Roman"/>
            </a:endParaRPr>
          </a:p>
          <a:p>
            <a:pPr algn="just" marL="12700" marR="5080" indent="482600">
              <a:lnSpc>
                <a:spcPct val="143700"/>
              </a:lnSpc>
              <a:spcBef>
                <a:spcPts val="1180"/>
              </a:spcBef>
            </a:pPr>
            <a:r>
              <a:rPr dirty="0" sz="1400" spc="-5">
                <a:latin typeface="Times New Roman"/>
                <a:cs typeface="Times New Roman"/>
              </a:rPr>
              <a:t>Plastics are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important part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everyday life; products made </a:t>
            </a:r>
            <a:r>
              <a:rPr dirty="0" sz="1400">
                <a:latin typeface="Times New Roman"/>
                <a:cs typeface="Times New Roman"/>
              </a:rPr>
              <a:t>from  </a:t>
            </a:r>
            <a:r>
              <a:rPr dirty="0" sz="1400" spc="-5">
                <a:latin typeface="Times New Roman"/>
                <a:cs typeface="Times New Roman"/>
              </a:rPr>
              <a:t>plastics range from sophisticated articles, such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prosthetic hip and knee  joints, to disposable food utensils. One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reasons </a:t>
            </a:r>
            <a:r>
              <a:rPr dirty="0" sz="1400" spc="-1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the great  popularity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plastics </a:t>
            </a:r>
            <a:r>
              <a:rPr dirty="0" sz="1400">
                <a:latin typeface="Times New Roman"/>
                <a:cs typeface="Times New Roman"/>
              </a:rPr>
              <a:t>in a </a:t>
            </a:r>
            <a:r>
              <a:rPr dirty="0" sz="1400" spc="-5">
                <a:latin typeface="Times New Roman"/>
                <a:cs typeface="Times New Roman"/>
              </a:rPr>
              <a:t>wide variety </a:t>
            </a:r>
            <a:r>
              <a:rPr dirty="0" sz="1400" spc="2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industrial applications </a:t>
            </a:r>
            <a:r>
              <a:rPr dirty="0" sz="1400">
                <a:latin typeface="Times New Roman"/>
                <a:cs typeface="Times New Roman"/>
              </a:rPr>
              <a:t>is the </a:t>
            </a:r>
            <a:r>
              <a:rPr dirty="0" sz="1400" spc="-5">
                <a:latin typeface="Times New Roman"/>
                <a:cs typeface="Times New Roman"/>
              </a:rPr>
              <a:t>great  </a:t>
            </a:r>
            <a:r>
              <a:rPr dirty="0" sz="1400">
                <a:latin typeface="Times New Roman"/>
                <a:cs typeface="Times New Roman"/>
              </a:rPr>
              <a:t>range </a:t>
            </a:r>
            <a:r>
              <a:rPr dirty="0" sz="1400" spc="-5">
                <a:latin typeface="Times New Roman"/>
                <a:cs typeface="Times New Roman"/>
              </a:rPr>
              <a:t>of properties exhibited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plastics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their ease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processing.</a:t>
            </a:r>
            <a:endParaRPr sz="1400">
              <a:latin typeface="Times New Roman"/>
              <a:cs typeface="Times New Roman"/>
            </a:endParaRPr>
          </a:p>
          <a:p>
            <a:pPr algn="just" marL="12700" marR="10795" indent="482600">
              <a:lnSpc>
                <a:spcPct val="143600"/>
              </a:lnSpc>
              <a:spcBef>
                <a:spcPts val="15"/>
              </a:spcBef>
            </a:pPr>
            <a:r>
              <a:rPr dirty="0" sz="1400" spc="-5">
                <a:latin typeface="Times New Roman"/>
                <a:cs typeface="Times New Roman"/>
              </a:rPr>
              <a:t>Plastic properties 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tailored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meet specific needs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varying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atomic composition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repeat structure; and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varying molecular  weight and </a:t>
            </a:r>
            <a:r>
              <a:rPr dirty="0" sz="1400" spc="-10">
                <a:latin typeface="Times New Roman"/>
                <a:cs typeface="Times New Roman"/>
              </a:rPr>
              <a:t>molecular </a:t>
            </a:r>
            <a:r>
              <a:rPr dirty="0" sz="1400" spc="-5">
                <a:latin typeface="Times New Roman"/>
                <a:cs typeface="Times New Roman"/>
              </a:rPr>
              <a:t>weight distribution. The flexibility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5">
                <a:latin typeface="Times New Roman"/>
                <a:cs typeface="Times New Roman"/>
              </a:rPr>
              <a:t>also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varied  through the presence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side </a:t>
            </a:r>
            <a:r>
              <a:rPr dirty="0" sz="1400" spc="-10">
                <a:latin typeface="Times New Roman"/>
                <a:cs typeface="Times New Roman"/>
              </a:rPr>
              <a:t>chain </a:t>
            </a:r>
            <a:r>
              <a:rPr dirty="0" sz="1400" spc="-5">
                <a:latin typeface="Times New Roman"/>
                <a:cs typeface="Times New Roman"/>
              </a:rPr>
              <a:t>branching and according to the lengths  and polarities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side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chains.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700">
              <a:latin typeface="Times New Roman"/>
              <a:cs typeface="Times New Roman"/>
            </a:endParaRPr>
          </a:p>
          <a:p>
            <a:pPr algn="just" marL="12700" marR="10795" indent="482600">
              <a:lnSpc>
                <a:spcPct val="143600"/>
              </a:lnSpc>
            </a:pP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>
                <a:latin typeface="Times New Roman"/>
                <a:cs typeface="Times New Roman"/>
              </a:rPr>
              <a:t>degree of </a:t>
            </a:r>
            <a:r>
              <a:rPr dirty="0" sz="1400" spc="-5">
                <a:latin typeface="Times New Roman"/>
                <a:cs typeface="Times New Roman"/>
              </a:rPr>
              <a:t>crystallinity </a:t>
            </a:r>
            <a:r>
              <a:rPr dirty="0" sz="1400">
                <a:latin typeface="Times New Roman"/>
                <a:cs typeface="Times New Roman"/>
              </a:rPr>
              <a:t>can be </a:t>
            </a:r>
            <a:r>
              <a:rPr dirty="0" sz="1400" spc="-5">
                <a:latin typeface="Times New Roman"/>
                <a:cs typeface="Times New Roman"/>
              </a:rPr>
              <a:t>controlled through the amount </a:t>
            </a:r>
            <a:r>
              <a:rPr dirty="0" sz="1400">
                <a:latin typeface="Times New Roman"/>
                <a:cs typeface="Times New Roman"/>
              </a:rPr>
              <a:t>of  </a:t>
            </a:r>
            <a:r>
              <a:rPr dirty="0" sz="1400" spc="-5">
                <a:latin typeface="Times New Roman"/>
                <a:cs typeface="Times New Roman"/>
              </a:rPr>
              <a:t>orientation imparted </a:t>
            </a:r>
            <a:r>
              <a:rPr dirty="0" sz="1400">
                <a:latin typeface="Times New Roman"/>
                <a:cs typeface="Times New Roman"/>
              </a:rPr>
              <a:t>to the </a:t>
            </a:r>
            <a:r>
              <a:rPr dirty="0" sz="1400" spc="-5">
                <a:latin typeface="Times New Roman"/>
                <a:cs typeface="Times New Roman"/>
              </a:rPr>
              <a:t>plastic during processing, through  copolymerization,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blending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 spc="-5">
                <a:latin typeface="Times New Roman"/>
                <a:cs typeface="Times New Roman"/>
              </a:rPr>
              <a:t>other plastics, and via the incorporation 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enormous range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additives (fillers, fibers, plasticizers,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stabilizers).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750">
              <a:latin typeface="Times New Roman"/>
              <a:cs typeface="Times New Roman"/>
            </a:endParaRPr>
          </a:p>
          <a:p>
            <a:pPr algn="just" marL="12700" marR="5080" indent="482600">
              <a:lnSpc>
                <a:spcPct val="143700"/>
              </a:lnSpc>
              <a:spcBef>
                <a:spcPts val="5"/>
              </a:spcBef>
            </a:pPr>
            <a:r>
              <a:rPr dirty="0" sz="1400" spc="-5">
                <a:latin typeface="Times New Roman"/>
                <a:cs typeface="Times New Roman"/>
              </a:rPr>
              <a:t>Materials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often classified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metals, ceramics,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polymers.  Polymers differ from the other materials in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variety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10">
                <a:latin typeface="Times New Roman"/>
                <a:cs typeface="Times New Roman"/>
              </a:rPr>
              <a:t>ways </a:t>
            </a:r>
            <a:r>
              <a:rPr dirty="0" sz="1400" spc="-5">
                <a:latin typeface="Times New Roman"/>
                <a:cs typeface="Times New Roman"/>
              </a:rPr>
              <a:t>but generally  exhibit lower densities, </a:t>
            </a:r>
            <a:r>
              <a:rPr dirty="0" sz="1400">
                <a:latin typeface="Times New Roman"/>
                <a:cs typeface="Times New Roman"/>
              </a:rPr>
              <a:t>thermal </a:t>
            </a:r>
            <a:r>
              <a:rPr dirty="0" sz="1400" spc="-5">
                <a:latin typeface="Times New Roman"/>
                <a:cs typeface="Times New Roman"/>
              </a:rPr>
              <a:t>conductivities, and moduli. </a:t>
            </a:r>
            <a:r>
              <a:rPr dirty="0" sz="1400" spc="-10">
                <a:latin typeface="Times New Roman"/>
                <a:cs typeface="Times New Roman"/>
              </a:rPr>
              <a:t>Table </a:t>
            </a:r>
            <a:r>
              <a:rPr dirty="0" sz="1400">
                <a:latin typeface="Times New Roman"/>
                <a:cs typeface="Times New Roman"/>
              </a:rPr>
              <a:t>1  </a:t>
            </a:r>
            <a:r>
              <a:rPr dirty="0" sz="1400" spc="-5">
                <a:latin typeface="Times New Roman"/>
                <a:cs typeface="Times New Roman"/>
              </a:rPr>
              <a:t>compares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properties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polymers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some representative ceramic </a:t>
            </a:r>
            <a:r>
              <a:rPr dirty="0" sz="1400">
                <a:latin typeface="Times New Roman"/>
                <a:cs typeface="Times New Roman"/>
              </a:rPr>
              <a:t>and  </a:t>
            </a:r>
            <a:r>
              <a:rPr dirty="0" sz="1400" spc="-5">
                <a:latin typeface="Times New Roman"/>
                <a:cs typeface="Times New Roman"/>
              </a:rPr>
              <a:t>metallic materials. The lower densities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polymeric materials offer </a:t>
            </a:r>
            <a:r>
              <a:rPr dirty="0" sz="1400" spc="-10">
                <a:latin typeface="Times New Roman"/>
                <a:cs typeface="Times New Roman"/>
              </a:rPr>
              <a:t>an  </a:t>
            </a:r>
            <a:r>
              <a:rPr dirty="0" sz="1400" spc="-5">
                <a:latin typeface="Times New Roman"/>
                <a:cs typeface="Times New Roman"/>
              </a:rPr>
              <a:t>advantage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applications where lighter weight is desired. </a:t>
            </a:r>
            <a:r>
              <a:rPr dirty="0" sz="1400" spc="1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addition </a:t>
            </a:r>
            <a:r>
              <a:rPr dirty="0" sz="1400">
                <a:latin typeface="Times New Roman"/>
                <a:cs typeface="Times New Roman"/>
              </a:rPr>
              <a:t>of  </a:t>
            </a:r>
            <a:r>
              <a:rPr dirty="0" sz="1400" spc="-5">
                <a:latin typeface="Times New Roman"/>
                <a:cs typeface="Times New Roman"/>
              </a:rPr>
              <a:t>thermally </a:t>
            </a:r>
            <a:r>
              <a:rPr dirty="0" sz="1400">
                <a:latin typeface="Times New Roman"/>
                <a:cs typeface="Times New Roman"/>
              </a:rPr>
              <a:t>and/or </a:t>
            </a:r>
            <a:r>
              <a:rPr dirty="0" sz="1400" spc="-5">
                <a:latin typeface="Times New Roman"/>
                <a:cs typeface="Times New Roman"/>
              </a:rPr>
              <a:t>electrically conducting fillers allows </a:t>
            </a:r>
            <a:r>
              <a:rPr dirty="0" sz="1400" spc="15">
                <a:latin typeface="Times New Roman"/>
                <a:cs typeface="Times New Roman"/>
              </a:rPr>
              <a:t>the </a:t>
            </a:r>
            <a:r>
              <a:rPr dirty="0" sz="1400" spc="-10">
                <a:latin typeface="Times New Roman"/>
                <a:cs typeface="Times New Roman"/>
              </a:rPr>
              <a:t>polymer  </a:t>
            </a:r>
            <a:r>
              <a:rPr dirty="0" sz="1400" spc="-5">
                <a:latin typeface="Times New Roman"/>
                <a:cs typeface="Times New Roman"/>
              </a:rPr>
              <a:t>compounder the opportunity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develop materials from insulating</a:t>
            </a:r>
            <a:r>
              <a:rPr dirty="0" sz="1400" spc="18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to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43736" y="1159509"/>
            <a:ext cx="5474970" cy="852169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algn="just" marL="12700" marR="5080">
              <a:lnSpc>
                <a:spcPts val="1610"/>
              </a:lnSpc>
              <a:spcBef>
                <a:spcPts val="215"/>
              </a:spcBef>
            </a:pPr>
            <a:r>
              <a:rPr dirty="0" sz="1400">
                <a:latin typeface="Times New Roman"/>
                <a:cs typeface="Times New Roman"/>
              </a:rPr>
              <a:t>where τ is </a:t>
            </a:r>
            <a:r>
              <a:rPr dirty="0" sz="1400" spc="-5">
                <a:latin typeface="Times New Roman"/>
                <a:cs typeface="Times New Roman"/>
              </a:rPr>
              <a:t>the characteristic relaxation time </a:t>
            </a:r>
            <a:r>
              <a:rPr dirty="0" sz="1400">
                <a:latin typeface="Times New Roman"/>
                <a:cs typeface="Times New Roman"/>
              </a:rPr>
              <a:t>(η/k). </a:t>
            </a:r>
            <a:r>
              <a:rPr dirty="0" sz="1400" spc="-5">
                <a:latin typeface="Times New Roman"/>
                <a:cs typeface="Times New Roman"/>
              </a:rPr>
              <a:t>Under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fixed load, the  specimen will continue to elongate with time,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phenomenon termed </a:t>
            </a:r>
            <a:r>
              <a:rPr dirty="0" sz="1400">
                <a:latin typeface="Times New Roman"/>
                <a:cs typeface="Times New Roman"/>
              </a:rPr>
              <a:t>creep,  </a:t>
            </a:r>
            <a:r>
              <a:rPr dirty="0" sz="1400" spc="-5">
                <a:latin typeface="Times New Roman"/>
                <a:cs typeface="Times New Roman"/>
              </a:rPr>
              <a:t>which 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modeled using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spring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dashpot in parallel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seen in  </a:t>
            </a:r>
            <a:r>
              <a:rPr dirty="0" sz="1400">
                <a:latin typeface="Times New Roman"/>
                <a:cs typeface="Times New Roman"/>
              </a:rPr>
              <a:t>Fig. 8. </a:t>
            </a:r>
            <a:r>
              <a:rPr dirty="0" sz="1400" spc="-5">
                <a:latin typeface="Times New Roman"/>
                <a:cs typeface="Times New Roman"/>
              </a:rPr>
              <a:t>This model predicts the time-dependent strain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243294" y="2389389"/>
            <a:ext cx="1052246" cy="4959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8976" y="1289658"/>
            <a:ext cx="5295900" cy="6140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37900"/>
              </a:lnSpc>
              <a:spcBef>
                <a:spcPts val="95"/>
              </a:spcBef>
            </a:pPr>
            <a:r>
              <a:rPr dirty="0" sz="1400" spc="-5">
                <a:latin typeface="Times New Roman"/>
                <a:cs typeface="Times New Roman"/>
              </a:rPr>
              <a:t>conducting. As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result, polymers may </a:t>
            </a:r>
            <a:r>
              <a:rPr dirty="0" sz="1400">
                <a:latin typeface="Times New Roman"/>
                <a:cs typeface="Times New Roman"/>
              </a:rPr>
              <a:t>find </a:t>
            </a:r>
            <a:r>
              <a:rPr dirty="0" sz="1400" spc="-5">
                <a:latin typeface="Times New Roman"/>
                <a:cs typeface="Times New Roman"/>
              </a:rPr>
              <a:t>application in electromagnetic  interference (EMI) shielding and antistatic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protection.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64056" y="1192021"/>
            <a:ext cx="5438775" cy="0"/>
          </a:xfrm>
          <a:custGeom>
            <a:avLst/>
            <a:gdLst/>
            <a:ahLst/>
            <a:cxnLst/>
            <a:rect l="l" t="t" r="r" b="b"/>
            <a:pathLst>
              <a:path w="5438775" h="0">
                <a:moveTo>
                  <a:pt x="0" y="0"/>
                </a:moveTo>
                <a:lnTo>
                  <a:pt x="5438521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043736" y="5385282"/>
            <a:ext cx="5481320" cy="2168525"/>
          </a:xfrm>
          <a:prstGeom prst="rect">
            <a:avLst/>
          </a:prstGeom>
        </p:spPr>
        <p:txBody>
          <a:bodyPr wrap="square" lIns="0" tIns="1041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20"/>
              </a:spcBef>
            </a:pPr>
            <a:r>
              <a:rPr dirty="0" sz="1400" spc="-5" b="1">
                <a:latin typeface="Times New Roman"/>
                <a:cs typeface="Times New Roman"/>
              </a:rPr>
              <a:t>Polymer </a:t>
            </a:r>
            <a:r>
              <a:rPr dirty="0" sz="1400" b="1">
                <a:latin typeface="Times New Roman"/>
                <a:cs typeface="Times New Roman"/>
              </a:rPr>
              <a:t>Structure </a:t>
            </a:r>
            <a:r>
              <a:rPr dirty="0" sz="1400" spc="-5" b="1">
                <a:latin typeface="Times New Roman"/>
                <a:cs typeface="Times New Roman"/>
              </a:rPr>
              <a:t>and</a:t>
            </a:r>
            <a:r>
              <a:rPr dirty="0" sz="1400" spc="-2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Synthesis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 indent="469265">
              <a:lnSpc>
                <a:spcPts val="2410"/>
              </a:lnSpc>
              <a:spcBef>
                <a:spcPts val="190"/>
              </a:spcBef>
            </a:pP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polymer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prepared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stringing together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series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10">
                <a:latin typeface="Times New Roman"/>
                <a:cs typeface="Times New Roman"/>
              </a:rPr>
              <a:t>low-  </a:t>
            </a:r>
            <a:r>
              <a:rPr dirty="0" sz="1400" spc="-5">
                <a:latin typeface="Times New Roman"/>
                <a:cs typeface="Times New Roman"/>
              </a:rPr>
              <a:t>molecular-weight species (such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ethylene) into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extremely long chain  (polyethylene), much </a:t>
            </a:r>
            <a:r>
              <a:rPr dirty="0" sz="1400">
                <a:latin typeface="Times New Roman"/>
                <a:cs typeface="Times New Roman"/>
              </a:rPr>
              <a:t>as one </a:t>
            </a:r>
            <a:r>
              <a:rPr dirty="0" sz="1400" spc="-5">
                <a:latin typeface="Times New Roman"/>
                <a:cs typeface="Times New Roman"/>
              </a:rPr>
              <a:t>would string together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series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bead to make 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necklace 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(Fig. 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1). 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chemical 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characteristics 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1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starting 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low-</a:t>
            </a:r>
            <a:endParaRPr sz="1400">
              <a:latin typeface="Times New Roman"/>
              <a:cs typeface="Times New Roman"/>
            </a:endParaRPr>
          </a:p>
          <a:p>
            <a:pPr marL="12700" marR="6350">
              <a:lnSpc>
                <a:spcPts val="2410"/>
              </a:lnSpc>
              <a:spcBef>
                <a:spcPts val="20"/>
              </a:spcBef>
              <a:tabLst>
                <a:tab pos="848360" algn="l"/>
                <a:tab pos="1401445" algn="l"/>
                <a:tab pos="1473200" algn="l"/>
                <a:tab pos="1940560" algn="l"/>
                <a:tab pos="2048510" algn="l"/>
                <a:tab pos="2459990" algn="l"/>
                <a:tab pos="2751455" algn="l"/>
                <a:tab pos="3306445" algn="l"/>
                <a:tab pos="3660140" algn="l"/>
                <a:tab pos="4503420" algn="l"/>
                <a:tab pos="4535805" algn="l"/>
                <a:tab pos="4785360" algn="l"/>
                <a:tab pos="5138420" algn="l"/>
                <a:tab pos="5249545" algn="l"/>
              </a:tabLst>
            </a:pPr>
            <a:r>
              <a:rPr dirty="0" sz="1400" spc="-25">
                <a:latin typeface="Times New Roman"/>
                <a:cs typeface="Times New Roman"/>
              </a:rPr>
              <a:t>m</a:t>
            </a:r>
            <a:r>
              <a:rPr dirty="0" sz="1400">
                <a:latin typeface="Times New Roman"/>
                <a:cs typeface="Times New Roman"/>
              </a:rPr>
              <a:t>olec</a:t>
            </a:r>
            <a:r>
              <a:rPr dirty="0" sz="1400" spc="5">
                <a:latin typeface="Times New Roman"/>
                <a:cs typeface="Times New Roman"/>
              </a:rPr>
              <a:t>u</a:t>
            </a:r>
            <a:r>
              <a:rPr dirty="0" sz="1400">
                <a:latin typeface="Times New Roman"/>
                <a:cs typeface="Times New Roman"/>
              </a:rPr>
              <a:t>l</a:t>
            </a:r>
            <a:r>
              <a:rPr dirty="0" sz="1400" spc="-15">
                <a:latin typeface="Times New Roman"/>
                <a:cs typeface="Times New Roman"/>
              </a:rPr>
              <a:t>a</a:t>
            </a:r>
            <a:r>
              <a:rPr dirty="0" sz="1400" spc="5">
                <a:latin typeface="Times New Roman"/>
                <a:cs typeface="Times New Roman"/>
              </a:rPr>
              <a:t>r</a:t>
            </a:r>
            <a:r>
              <a:rPr dirty="0" sz="1400">
                <a:latin typeface="Times New Roman"/>
                <a:cs typeface="Times New Roman"/>
              </a:rPr>
              <a:t>-</a:t>
            </a:r>
            <a:r>
              <a:rPr dirty="0" sz="1400" spc="-10">
                <a:latin typeface="Times New Roman"/>
                <a:cs typeface="Times New Roman"/>
              </a:rPr>
              <a:t>w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-10">
                <a:latin typeface="Times New Roman"/>
                <a:cs typeface="Times New Roman"/>
              </a:rPr>
              <a:t>ig</a:t>
            </a:r>
            <a:r>
              <a:rPr dirty="0" sz="1400">
                <a:latin typeface="Times New Roman"/>
                <a:cs typeface="Times New Roman"/>
              </a:rPr>
              <a:t>ht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s</a:t>
            </a:r>
            <a:r>
              <a:rPr dirty="0" sz="1400" spc="-10">
                <a:latin typeface="Times New Roman"/>
                <a:cs typeface="Times New Roman"/>
              </a:rPr>
              <a:t>p</a:t>
            </a:r>
            <a:r>
              <a:rPr dirty="0" sz="1400">
                <a:latin typeface="Times New Roman"/>
                <a:cs typeface="Times New Roman"/>
              </a:rPr>
              <a:t>ec</a:t>
            </a:r>
            <a:r>
              <a:rPr dirty="0" sz="1400" spc="5">
                <a:latin typeface="Times New Roman"/>
                <a:cs typeface="Times New Roman"/>
              </a:rPr>
              <a:t>i</a:t>
            </a:r>
            <a:r>
              <a:rPr dirty="0" sz="1400" spc="-15">
                <a:latin typeface="Times New Roman"/>
                <a:cs typeface="Times New Roman"/>
              </a:rPr>
              <a:t>e</a:t>
            </a:r>
            <a:r>
              <a:rPr dirty="0" sz="1400">
                <a:latin typeface="Times New Roman"/>
                <a:cs typeface="Times New Roman"/>
              </a:rPr>
              <a:t>s</a:t>
            </a:r>
            <a:r>
              <a:rPr dirty="0" sz="1400">
                <a:latin typeface="Times New Roman"/>
                <a:cs typeface="Times New Roman"/>
              </a:rPr>
              <a:t>		</a:t>
            </a:r>
            <a:r>
              <a:rPr dirty="0" sz="1400" spc="-10">
                <a:latin typeface="Times New Roman"/>
                <a:cs typeface="Times New Roman"/>
              </a:rPr>
              <a:t>w</a:t>
            </a:r>
            <a:r>
              <a:rPr dirty="0" sz="1400">
                <a:latin typeface="Times New Roman"/>
                <a:cs typeface="Times New Roman"/>
              </a:rPr>
              <a:t>i</a:t>
            </a:r>
            <a:r>
              <a:rPr dirty="0" sz="1400" spc="-10">
                <a:latin typeface="Times New Roman"/>
                <a:cs typeface="Times New Roman"/>
              </a:rPr>
              <a:t>l</a:t>
            </a:r>
            <a:r>
              <a:rPr dirty="0" sz="1400">
                <a:latin typeface="Times New Roman"/>
                <a:cs typeface="Times New Roman"/>
              </a:rPr>
              <a:t>l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d</a:t>
            </a:r>
            <a:r>
              <a:rPr dirty="0" sz="1400" spc="-15">
                <a:latin typeface="Times New Roman"/>
                <a:cs typeface="Times New Roman"/>
              </a:rPr>
              <a:t>e</a:t>
            </a:r>
            <a:r>
              <a:rPr dirty="0" sz="1400">
                <a:latin typeface="Times New Roman"/>
                <a:cs typeface="Times New Roman"/>
              </a:rPr>
              <a:t>ter</a:t>
            </a:r>
            <a:r>
              <a:rPr dirty="0" sz="1400" spc="-25">
                <a:latin typeface="Times New Roman"/>
                <a:cs typeface="Times New Roman"/>
              </a:rPr>
              <a:t>m</a:t>
            </a:r>
            <a:r>
              <a:rPr dirty="0" sz="1400">
                <a:latin typeface="Times New Roman"/>
                <a:cs typeface="Times New Roman"/>
              </a:rPr>
              <a:t>i</a:t>
            </a:r>
            <a:r>
              <a:rPr dirty="0" sz="1400" spc="-10">
                <a:latin typeface="Times New Roman"/>
                <a:cs typeface="Times New Roman"/>
              </a:rPr>
              <a:t>n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5">
                <a:latin typeface="Times New Roman"/>
                <a:cs typeface="Times New Roman"/>
              </a:rPr>
              <a:t>th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p</a:t>
            </a:r>
            <a:r>
              <a:rPr dirty="0" sz="1400">
                <a:latin typeface="Times New Roman"/>
                <a:cs typeface="Times New Roman"/>
              </a:rPr>
              <a:t>r</a:t>
            </a:r>
            <a:r>
              <a:rPr dirty="0" sz="1400" spc="-10">
                <a:latin typeface="Times New Roman"/>
                <a:cs typeface="Times New Roman"/>
              </a:rPr>
              <a:t>o</a:t>
            </a:r>
            <a:r>
              <a:rPr dirty="0" sz="1400">
                <a:latin typeface="Times New Roman"/>
                <a:cs typeface="Times New Roman"/>
              </a:rPr>
              <a:t>pe</a:t>
            </a:r>
            <a:r>
              <a:rPr dirty="0" sz="1400" spc="-15">
                <a:latin typeface="Times New Roman"/>
                <a:cs typeface="Times New Roman"/>
              </a:rPr>
              <a:t>r</a:t>
            </a:r>
            <a:r>
              <a:rPr dirty="0" sz="1400">
                <a:latin typeface="Times New Roman"/>
                <a:cs typeface="Times New Roman"/>
              </a:rPr>
              <a:t>t</a:t>
            </a:r>
            <a:r>
              <a:rPr dirty="0" sz="1400" spc="-10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es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the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f</a:t>
            </a:r>
            <a:r>
              <a:rPr dirty="0" sz="1400" spc="-10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n</a:t>
            </a:r>
            <a:r>
              <a:rPr dirty="0" sz="1400" spc="-15">
                <a:latin typeface="Times New Roman"/>
                <a:cs typeface="Times New Roman"/>
              </a:rPr>
              <a:t>a</a:t>
            </a:r>
            <a:r>
              <a:rPr dirty="0" sz="1400">
                <a:latin typeface="Times New Roman"/>
                <a:cs typeface="Times New Roman"/>
              </a:rPr>
              <a:t>l  p</a:t>
            </a:r>
            <a:r>
              <a:rPr dirty="0" sz="1400" spc="-10">
                <a:latin typeface="Times New Roman"/>
                <a:cs typeface="Times New Roman"/>
              </a:rPr>
              <a:t>o</a:t>
            </a:r>
            <a:r>
              <a:rPr dirty="0" sz="1400">
                <a:latin typeface="Times New Roman"/>
                <a:cs typeface="Times New Roman"/>
              </a:rPr>
              <a:t>l</a:t>
            </a:r>
            <a:r>
              <a:rPr dirty="0" sz="1400" spc="-10">
                <a:latin typeface="Times New Roman"/>
                <a:cs typeface="Times New Roman"/>
              </a:rPr>
              <a:t>y</a:t>
            </a:r>
            <a:r>
              <a:rPr dirty="0" sz="1400" spc="-25">
                <a:latin typeface="Times New Roman"/>
                <a:cs typeface="Times New Roman"/>
              </a:rPr>
              <a:t>m</a:t>
            </a:r>
            <a:r>
              <a:rPr dirty="0" sz="1400">
                <a:latin typeface="Times New Roman"/>
                <a:cs typeface="Times New Roman"/>
              </a:rPr>
              <a:t>er.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20">
                <a:latin typeface="Times New Roman"/>
                <a:cs typeface="Times New Roman"/>
              </a:rPr>
              <a:t>W</a:t>
            </a:r>
            <a:r>
              <a:rPr dirty="0" sz="1400">
                <a:latin typeface="Times New Roman"/>
                <a:cs typeface="Times New Roman"/>
              </a:rPr>
              <a:t>hen</a:t>
            </a:r>
            <a:r>
              <a:rPr dirty="0" sz="1400">
                <a:latin typeface="Times New Roman"/>
                <a:cs typeface="Times New Roman"/>
              </a:rPr>
              <a:t>		</a:t>
            </a:r>
            <a:r>
              <a:rPr dirty="0" sz="1400">
                <a:latin typeface="Times New Roman"/>
                <a:cs typeface="Times New Roman"/>
              </a:rPr>
              <a:t>t</a:t>
            </a:r>
            <a:r>
              <a:rPr dirty="0" sz="1400" spc="-10">
                <a:latin typeface="Times New Roman"/>
                <a:cs typeface="Times New Roman"/>
              </a:rPr>
              <a:t>w</a:t>
            </a:r>
            <a:r>
              <a:rPr dirty="0" sz="1400">
                <a:latin typeface="Times New Roman"/>
                <a:cs typeface="Times New Roman"/>
              </a:rPr>
              <a:t>o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di</a:t>
            </a:r>
            <a:r>
              <a:rPr dirty="0" sz="1400" spc="-15">
                <a:latin typeface="Times New Roman"/>
                <a:cs typeface="Times New Roman"/>
              </a:rPr>
              <a:t>f</a:t>
            </a:r>
            <a:r>
              <a:rPr dirty="0" sz="1400">
                <a:latin typeface="Times New Roman"/>
                <a:cs typeface="Times New Roman"/>
              </a:rPr>
              <a:t>fer</a:t>
            </a:r>
            <a:r>
              <a:rPr dirty="0" sz="1400" spc="-10">
                <a:latin typeface="Times New Roman"/>
                <a:cs typeface="Times New Roman"/>
              </a:rPr>
              <a:t>e</a:t>
            </a:r>
            <a:r>
              <a:rPr dirty="0" sz="1400">
                <a:latin typeface="Times New Roman"/>
                <a:cs typeface="Times New Roman"/>
              </a:rPr>
              <a:t>nt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lo</a:t>
            </a:r>
            <a:r>
              <a:rPr dirty="0" sz="1400" spc="15">
                <a:latin typeface="Times New Roman"/>
                <a:cs typeface="Times New Roman"/>
              </a:rPr>
              <a:t>w</a:t>
            </a:r>
            <a:r>
              <a:rPr dirty="0" sz="1400" spc="-10">
                <a:latin typeface="Times New Roman"/>
                <a:cs typeface="Times New Roman"/>
              </a:rPr>
              <a:t>-</a:t>
            </a:r>
            <a:r>
              <a:rPr dirty="0" sz="1400" spc="-25">
                <a:latin typeface="Times New Roman"/>
                <a:cs typeface="Times New Roman"/>
              </a:rPr>
              <a:t>m</a:t>
            </a:r>
            <a:r>
              <a:rPr dirty="0" sz="1400">
                <a:latin typeface="Times New Roman"/>
                <a:cs typeface="Times New Roman"/>
              </a:rPr>
              <a:t>olec</a:t>
            </a:r>
            <a:r>
              <a:rPr dirty="0" sz="1400" spc="5">
                <a:latin typeface="Times New Roman"/>
                <a:cs typeface="Times New Roman"/>
              </a:rPr>
              <a:t>u</a:t>
            </a:r>
            <a:r>
              <a:rPr dirty="0" sz="1400">
                <a:latin typeface="Times New Roman"/>
                <a:cs typeface="Times New Roman"/>
              </a:rPr>
              <a:t>l</a:t>
            </a:r>
            <a:r>
              <a:rPr dirty="0" sz="1400" spc="-15">
                <a:latin typeface="Times New Roman"/>
                <a:cs typeface="Times New Roman"/>
              </a:rPr>
              <a:t>a</a:t>
            </a:r>
            <a:r>
              <a:rPr dirty="0" sz="1400" spc="5">
                <a:latin typeface="Times New Roman"/>
                <a:cs typeface="Times New Roman"/>
              </a:rPr>
              <a:t>r</a:t>
            </a:r>
            <a:r>
              <a:rPr dirty="0" sz="1400">
                <a:latin typeface="Times New Roman"/>
                <a:cs typeface="Times New Roman"/>
              </a:rPr>
              <a:t>-</a:t>
            </a:r>
            <a:r>
              <a:rPr dirty="0" sz="1400" spc="-10">
                <a:latin typeface="Times New Roman"/>
                <a:cs typeface="Times New Roman"/>
              </a:rPr>
              <a:t>w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-10">
                <a:latin typeface="Times New Roman"/>
                <a:cs typeface="Times New Roman"/>
              </a:rPr>
              <a:t>ig</a:t>
            </a:r>
            <a:r>
              <a:rPr dirty="0" sz="1400">
                <a:latin typeface="Times New Roman"/>
                <a:cs typeface="Times New Roman"/>
              </a:rPr>
              <a:t>ht</a:t>
            </a:r>
            <a:r>
              <a:rPr dirty="0" sz="1400">
                <a:latin typeface="Times New Roman"/>
                <a:cs typeface="Times New Roman"/>
              </a:rPr>
              <a:t>		</a:t>
            </a:r>
            <a:r>
              <a:rPr dirty="0" sz="1400" spc="-10">
                <a:latin typeface="Times New Roman"/>
                <a:cs typeface="Times New Roman"/>
              </a:rPr>
              <a:t>s</a:t>
            </a:r>
            <a:r>
              <a:rPr dirty="0" sz="1400">
                <a:latin typeface="Times New Roman"/>
                <a:cs typeface="Times New Roman"/>
              </a:rPr>
              <a:t>pe</a:t>
            </a:r>
            <a:r>
              <a:rPr dirty="0" sz="1400" spc="-15">
                <a:latin typeface="Times New Roman"/>
                <a:cs typeface="Times New Roman"/>
              </a:rPr>
              <a:t>c</a:t>
            </a:r>
            <a:r>
              <a:rPr dirty="0" sz="1400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es</a:t>
            </a:r>
            <a:r>
              <a:rPr dirty="0" sz="1400">
                <a:latin typeface="Times New Roman"/>
                <a:cs typeface="Times New Roman"/>
              </a:rPr>
              <a:t>		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-15">
                <a:latin typeface="Times New Roman"/>
                <a:cs typeface="Times New Roman"/>
              </a:rPr>
              <a:t>r</a:t>
            </a:r>
            <a:r>
              <a:rPr dirty="0" sz="1400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734497" y="2526910"/>
            <a:ext cx="3498028" cy="27518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87119" y="2423413"/>
            <a:ext cx="4385310" cy="2964180"/>
          </a:xfrm>
          <a:custGeom>
            <a:avLst/>
            <a:gdLst/>
            <a:ahLst/>
            <a:cxnLst/>
            <a:rect l="l" t="t" r="r" b="b"/>
            <a:pathLst>
              <a:path w="4385310" h="2964179">
                <a:moveTo>
                  <a:pt x="0" y="2964180"/>
                </a:moveTo>
                <a:lnTo>
                  <a:pt x="4384802" y="2964180"/>
                </a:lnTo>
                <a:lnTo>
                  <a:pt x="4384802" y="0"/>
                </a:lnTo>
                <a:lnTo>
                  <a:pt x="0" y="0"/>
                </a:lnTo>
                <a:lnTo>
                  <a:pt x="0" y="2964180"/>
                </a:lnTo>
                <a:close/>
              </a:path>
            </a:pathLst>
          </a:custGeom>
          <a:ln w="9525">
            <a:solidFill>
              <a:srgbClr val="4F81B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10</a:t>
            </a:fld>
          </a:p>
        </p:txBody>
      </p:sp>
      <p:sp>
        <p:nvSpPr>
          <p:cNvPr id="2" name="object 2"/>
          <p:cNvSpPr txBox="1"/>
          <p:nvPr/>
        </p:nvSpPr>
        <p:spPr>
          <a:xfrm>
            <a:off x="1043736" y="1067155"/>
            <a:ext cx="5481320" cy="815085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10795">
              <a:lnSpc>
                <a:spcPct val="143600"/>
              </a:lnSpc>
              <a:spcBef>
                <a:spcPts val="95"/>
              </a:spcBef>
            </a:pPr>
            <a:r>
              <a:rPr dirty="0" sz="1400" spc="-5">
                <a:latin typeface="Times New Roman"/>
                <a:cs typeface="Times New Roman"/>
              </a:rPr>
              <a:t>polymerized the resulting polymer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termed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10">
                <a:latin typeface="Times New Roman"/>
                <a:cs typeface="Times New Roman"/>
              </a:rPr>
              <a:t>copolymer </a:t>
            </a:r>
            <a:r>
              <a:rPr dirty="0" sz="1400">
                <a:latin typeface="Times New Roman"/>
                <a:cs typeface="Times New Roman"/>
              </a:rPr>
              <a:t>such as </a:t>
            </a:r>
            <a:r>
              <a:rPr dirty="0" sz="1400" spc="-5">
                <a:latin typeface="Times New Roman"/>
                <a:cs typeface="Times New Roman"/>
              </a:rPr>
              <a:t>ethylene  vinylacetate. </a:t>
            </a:r>
            <a:r>
              <a:rPr dirty="0" sz="1400" spc="-10">
                <a:latin typeface="Times New Roman"/>
                <a:cs typeface="Times New Roman"/>
              </a:rPr>
              <a:t>This </a:t>
            </a:r>
            <a:r>
              <a:rPr dirty="0" sz="1400" spc="-5">
                <a:latin typeface="Times New Roman"/>
                <a:cs typeface="Times New Roman"/>
              </a:rPr>
              <a:t>is depicted in Fig.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2.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 indent="469265">
              <a:lnSpc>
                <a:spcPct val="143700"/>
              </a:lnSpc>
              <a:spcBef>
                <a:spcPts val="1200"/>
              </a:spcBef>
            </a:pPr>
            <a:r>
              <a:rPr dirty="0" sz="1400" spc="-5">
                <a:latin typeface="Times New Roman"/>
                <a:cs typeface="Times New Roman"/>
              </a:rPr>
              <a:t>Plastics can also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separated into thermoplastics and thermosets. </a:t>
            </a:r>
            <a:r>
              <a:rPr dirty="0" sz="1400">
                <a:latin typeface="Times New Roman"/>
                <a:cs typeface="Times New Roman"/>
              </a:rPr>
              <a:t>A  </a:t>
            </a:r>
            <a:r>
              <a:rPr dirty="0" sz="1400" spc="-5">
                <a:latin typeface="Times New Roman"/>
                <a:cs typeface="Times New Roman"/>
              </a:rPr>
              <a:t>thermoplastic material is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high-molecular-weight polymer that is not  cross-linked.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can exist in either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linear </a:t>
            </a:r>
            <a:r>
              <a:rPr dirty="0" sz="1400">
                <a:latin typeface="Times New Roman"/>
                <a:cs typeface="Times New Roman"/>
              </a:rPr>
              <a:t>or a </a:t>
            </a:r>
            <a:r>
              <a:rPr dirty="0" sz="1400" spc="-5">
                <a:latin typeface="Times New Roman"/>
                <a:cs typeface="Times New Roman"/>
              </a:rPr>
              <a:t>branched structure. </a:t>
            </a:r>
            <a:r>
              <a:rPr dirty="0" sz="1400" spc="-10">
                <a:latin typeface="Times New Roman"/>
                <a:cs typeface="Times New Roman"/>
              </a:rPr>
              <a:t>Upon  </a:t>
            </a:r>
            <a:r>
              <a:rPr dirty="0" sz="1400" spc="-5">
                <a:latin typeface="Times New Roman"/>
                <a:cs typeface="Times New Roman"/>
              </a:rPr>
              <a:t>heating, thermoplastics soften and melt, which </a:t>
            </a:r>
            <a:r>
              <a:rPr dirty="0" sz="1400" spc="-10">
                <a:latin typeface="Times New Roman"/>
                <a:cs typeface="Times New Roman"/>
              </a:rPr>
              <a:t>allows </a:t>
            </a:r>
            <a:r>
              <a:rPr dirty="0" sz="1400" spc="-5">
                <a:latin typeface="Times New Roman"/>
                <a:cs typeface="Times New Roman"/>
              </a:rPr>
              <a:t>them to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shaped  using plastics processing equipment.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thermoset </a:t>
            </a:r>
            <a:r>
              <a:rPr dirty="0" sz="1400">
                <a:latin typeface="Times New Roman"/>
                <a:cs typeface="Times New Roman"/>
              </a:rPr>
              <a:t>has </a:t>
            </a:r>
            <a:r>
              <a:rPr dirty="0" sz="1400" spc="-5">
                <a:latin typeface="Times New Roman"/>
                <a:cs typeface="Times New Roman"/>
              </a:rPr>
              <a:t>all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chains tied  together with covalent bonds in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three dimensional network (cross-linked).  Thermoset materials will not flow once </a:t>
            </a:r>
            <a:r>
              <a:rPr dirty="0" sz="1400">
                <a:latin typeface="Times New Roman"/>
                <a:cs typeface="Times New Roman"/>
              </a:rPr>
              <a:t>cross-linked, </a:t>
            </a:r>
            <a:r>
              <a:rPr dirty="0" sz="1400" spc="-5">
                <a:latin typeface="Times New Roman"/>
                <a:cs typeface="Times New Roman"/>
              </a:rPr>
              <a:t>but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thermoplastic  material can be reprocessed simply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heating </a:t>
            </a: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to the appropriate  temperature. The different types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structures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5">
                <a:latin typeface="Times New Roman"/>
                <a:cs typeface="Times New Roman"/>
              </a:rPr>
              <a:t>shown </a:t>
            </a:r>
            <a:r>
              <a:rPr dirty="0" sz="1400">
                <a:latin typeface="Times New Roman"/>
                <a:cs typeface="Times New Roman"/>
              </a:rPr>
              <a:t>in Fig. 3. </a:t>
            </a:r>
            <a:r>
              <a:rPr dirty="0" sz="1400" spc="-5">
                <a:latin typeface="Times New Roman"/>
                <a:cs typeface="Times New Roman"/>
              </a:rPr>
              <a:t>The  properties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different polymers </a:t>
            </a:r>
            <a:r>
              <a:rPr dirty="0" sz="1400">
                <a:latin typeface="Times New Roman"/>
                <a:cs typeface="Times New Roman"/>
              </a:rPr>
              <a:t>can vary </a:t>
            </a:r>
            <a:r>
              <a:rPr dirty="0" sz="1400" spc="-5">
                <a:latin typeface="Times New Roman"/>
                <a:cs typeface="Times New Roman"/>
              </a:rPr>
              <a:t>widely;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example,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10">
                <a:latin typeface="Times New Roman"/>
                <a:cs typeface="Times New Roman"/>
              </a:rPr>
              <a:t>modulus  </a:t>
            </a:r>
            <a:r>
              <a:rPr dirty="0" sz="1400">
                <a:latin typeface="Times New Roman"/>
                <a:cs typeface="Times New Roman"/>
              </a:rPr>
              <a:t>can vary from 1 MPa to </a:t>
            </a:r>
            <a:r>
              <a:rPr dirty="0" sz="1400" spc="-5">
                <a:latin typeface="Times New Roman"/>
                <a:cs typeface="Times New Roman"/>
              </a:rPr>
              <a:t>50 GPa. Properties can be varied for each  individual plastic material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well, simply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varying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microstructure </a:t>
            </a:r>
            <a:r>
              <a:rPr dirty="0" sz="1400">
                <a:latin typeface="Times New Roman"/>
                <a:cs typeface="Times New Roman"/>
              </a:rPr>
              <a:t>of  the </a:t>
            </a:r>
            <a:r>
              <a:rPr dirty="0" sz="1400" spc="-5">
                <a:latin typeface="Times New Roman"/>
                <a:cs typeface="Times New Roman"/>
              </a:rPr>
              <a:t>material. There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two primary polymerization approaches: </a:t>
            </a:r>
            <a:r>
              <a:rPr dirty="0" sz="1400" spc="5">
                <a:latin typeface="Times New Roman"/>
                <a:cs typeface="Times New Roman"/>
              </a:rPr>
              <a:t>step-  </a:t>
            </a:r>
            <a:r>
              <a:rPr dirty="0" sz="1400">
                <a:latin typeface="Times New Roman"/>
                <a:cs typeface="Times New Roman"/>
              </a:rPr>
              <a:t>reaction </a:t>
            </a:r>
            <a:r>
              <a:rPr dirty="0" sz="1400" spc="-5">
                <a:latin typeface="Times New Roman"/>
                <a:cs typeface="Times New Roman"/>
              </a:rPr>
              <a:t>polymerization and chain-reaction polymerization. </a:t>
            </a:r>
            <a:r>
              <a:rPr dirty="0" sz="1400">
                <a:latin typeface="Times New Roman"/>
                <a:cs typeface="Times New Roman"/>
              </a:rPr>
              <a:t>In step-reaction  </a:t>
            </a:r>
            <a:r>
              <a:rPr dirty="0" sz="1400" spc="-5">
                <a:latin typeface="Times New Roman"/>
                <a:cs typeface="Times New Roman"/>
              </a:rPr>
              <a:t>(also referred to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condensation polymerization), reaction occurs between  two polyfunctional monomers, often liberating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small </a:t>
            </a:r>
            <a:r>
              <a:rPr dirty="0" sz="1400">
                <a:latin typeface="Times New Roman"/>
                <a:cs typeface="Times New Roman"/>
              </a:rPr>
              <a:t>molecule </a:t>
            </a:r>
            <a:r>
              <a:rPr dirty="0" sz="1400" spc="-5">
                <a:latin typeface="Times New Roman"/>
                <a:cs typeface="Times New Roman"/>
              </a:rPr>
              <a:t>such </a:t>
            </a:r>
            <a:r>
              <a:rPr dirty="0" sz="1400">
                <a:latin typeface="Times New Roman"/>
                <a:cs typeface="Times New Roman"/>
              </a:rPr>
              <a:t>as  </a:t>
            </a:r>
            <a:r>
              <a:rPr dirty="0" sz="1400" spc="-5">
                <a:latin typeface="Times New Roman"/>
                <a:cs typeface="Times New Roman"/>
              </a:rPr>
              <a:t>water. As the reaction proceeds, higher-molecular-weight species </a:t>
            </a:r>
            <a:r>
              <a:rPr dirty="0" sz="1400">
                <a:latin typeface="Times New Roman"/>
                <a:cs typeface="Times New Roman"/>
              </a:rPr>
              <a:t>are  </a:t>
            </a:r>
            <a:r>
              <a:rPr dirty="0" sz="1400" spc="-5">
                <a:latin typeface="Times New Roman"/>
                <a:cs typeface="Times New Roman"/>
              </a:rPr>
              <a:t>produced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longer and longer groups react together. For example, two  monomers can react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form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dimer, then react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 spc="-5">
                <a:latin typeface="Times New Roman"/>
                <a:cs typeface="Times New Roman"/>
              </a:rPr>
              <a:t>another monomer </a:t>
            </a:r>
            <a:r>
              <a:rPr dirty="0" sz="1400">
                <a:latin typeface="Times New Roman"/>
                <a:cs typeface="Times New Roman"/>
              </a:rPr>
              <a:t>to  form a </a:t>
            </a:r>
            <a:r>
              <a:rPr dirty="0" sz="1400" spc="-5">
                <a:latin typeface="Times New Roman"/>
                <a:cs typeface="Times New Roman"/>
              </a:rPr>
              <a:t>trimmer. The reaction 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described </a:t>
            </a:r>
            <a:r>
              <a:rPr dirty="0" sz="1400">
                <a:latin typeface="Times New Roman"/>
                <a:cs typeface="Times New Roman"/>
              </a:rPr>
              <a:t>as n-mer </a:t>
            </a:r>
            <a:r>
              <a:rPr dirty="0" sz="950" spc="-5">
                <a:latin typeface="Arial"/>
                <a:cs typeface="Arial"/>
              </a:rPr>
              <a:t>t </a:t>
            </a:r>
            <a:r>
              <a:rPr dirty="0" sz="1400" spc="-5">
                <a:latin typeface="Times New Roman"/>
                <a:cs typeface="Times New Roman"/>
              </a:rPr>
              <a:t>m-mer </a:t>
            </a:r>
            <a:r>
              <a:rPr dirty="0" sz="1400">
                <a:latin typeface="Times New Roman"/>
                <a:cs typeface="Times New Roman"/>
              </a:rPr>
              <a:t>—&gt; </a:t>
            </a:r>
            <a:r>
              <a:rPr dirty="0" sz="1400" spc="-10">
                <a:latin typeface="Times New Roman"/>
                <a:cs typeface="Times New Roman"/>
              </a:rPr>
              <a:t>(n </a:t>
            </a:r>
            <a:r>
              <a:rPr dirty="0" sz="1400">
                <a:latin typeface="Times New Roman"/>
                <a:cs typeface="Times New Roman"/>
              </a:rPr>
              <a:t>+  </a:t>
            </a:r>
            <a:r>
              <a:rPr dirty="0" sz="1400" spc="-5">
                <a:latin typeface="Times New Roman"/>
                <a:cs typeface="Times New Roman"/>
              </a:rPr>
              <a:t>n</a:t>
            </a:r>
            <a:r>
              <a:rPr dirty="0" sz="1100" spc="-5">
                <a:latin typeface="Arial"/>
                <a:cs typeface="Arial"/>
              </a:rPr>
              <a:t>٦)</a:t>
            </a:r>
            <a:r>
              <a:rPr dirty="0" sz="1400" spc="-5">
                <a:latin typeface="Times New Roman"/>
                <a:cs typeface="Times New Roman"/>
              </a:rPr>
              <a:t>mer, where </a:t>
            </a:r>
            <a:r>
              <a:rPr dirty="0" sz="1400">
                <a:latin typeface="Times New Roman"/>
                <a:cs typeface="Times New Roman"/>
              </a:rPr>
              <a:t>n and m refer to the </a:t>
            </a:r>
            <a:r>
              <a:rPr dirty="0" sz="1400" spc="-5">
                <a:latin typeface="Times New Roman"/>
                <a:cs typeface="Times New Roman"/>
              </a:rPr>
              <a:t>number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monomer units for </a:t>
            </a:r>
            <a:r>
              <a:rPr dirty="0" sz="1400">
                <a:latin typeface="Times New Roman"/>
                <a:cs typeface="Times New Roman"/>
              </a:rPr>
              <a:t>each  reactant. </a:t>
            </a:r>
            <a:r>
              <a:rPr dirty="0" sz="1400" spc="-5">
                <a:latin typeface="Times New Roman"/>
                <a:cs typeface="Times New Roman"/>
              </a:rPr>
              <a:t>Molecular weight of the polymer builds up gradually with </a:t>
            </a:r>
            <a:r>
              <a:rPr dirty="0" sz="1400" spc="-10">
                <a:latin typeface="Times New Roman"/>
                <a:cs typeface="Times New Roman"/>
              </a:rPr>
              <a:t>time,  </a:t>
            </a:r>
            <a:r>
              <a:rPr dirty="0" sz="1400" spc="-5">
                <a:latin typeface="Times New Roman"/>
                <a:cs typeface="Times New Roman"/>
              </a:rPr>
              <a:t>and high conversions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usually required to produce </a:t>
            </a:r>
            <a:r>
              <a:rPr dirty="0" sz="1400">
                <a:latin typeface="Times New Roman"/>
                <a:cs typeface="Times New Roman"/>
              </a:rPr>
              <a:t>high-molecular-  </a:t>
            </a:r>
            <a:r>
              <a:rPr dirty="0" sz="1400" spc="-5">
                <a:latin typeface="Times New Roman"/>
                <a:cs typeface="Times New Roman"/>
              </a:rPr>
              <a:t>weight polymers. Polymers synthesized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this method typically</a:t>
            </a:r>
            <a:r>
              <a:rPr dirty="0" sz="1400" spc="3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have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43736" y="1067155"/>
            <a:ext cx="5473065" cy="6381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43600"/>
              </a:lnSpc>
              <a:spcBef>
                <a:spcPts val="95"/>
              </a:spcBef>
            </a:pPr>
            <a:r>
              <a:rPr dirty="0" sz="1400" spc="-5">
                <a:latin typeface="Times New Roman"/>
                <a:cs typeface="Times New Roman"/>
              </a:rPr>
              <a:t>atoms other than carbon in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backbone. Examples include polyesters and  polyamides.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43736" y="3055366"/>
            <a:ext cx="1313815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b="1">
                <a:solidFill>
                  <a:srgbClr val="211A2C"/>
                </a:solidFill>
                <a:latin typeface="Arial"/>
                <a:cs typeface="Arial"/>
              </a:rPr>
              <a:t>Figure 1.1</a:t>
            </a:r>
            <a:r>
              <a:rPr dirty="0" sz="800" spc="165" b="1">
                <a:solidFill>
                  <a:srgbClr val="211A2C"/>
                </a:solidFill>
                <a:latin typeface="Arial"/>
                <a:cs typeface="Arial"/>
              </a:rPr>
              <a:t> </a:t>
            </a:r>
            <a:r>
              <a:rPr dirty="0" sz="800" spc="-5" b="1">
                <a:solidFill>
                  <a:srgbClr val="574D64"/>
                </a:solidFill>
                <a:latin typeface="Arial"/>
                <a:cs typeface="Arial"/>
              </a:rPr>
              <a:t>Polymerization.</a:t>
            </a:r>
            <a:endParaRPr sz="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43736" y="3808602"/>
            <a:ext cx="171323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800" b="1">
                <a:solidFill>
                  <a:srgbClr val="211A2C"/>
                </a:solidFill>
                <a:latin typeface="Arial"/>
                <a:cs typeface="Arial"/>
              </a:rPr>
              <a:t>Figure </a:t>
            </a:r>
            <a:r>
              <a:rPr dirty="0" sz="1300" spc="-10">
                <a:solidFill>
                  <a:srgbClr val="211A2C"/>
                </a:solidFill>
                <a:latin typeface="Arial"/>
                <a:cs typeface="Arial"/>
              </a:rPr>
              <a:t>1.2 </a:t>
            </a:r>
            <a:r>
              <a:rPr dirty="0" sz="800" spc="-5" b="1">
                <a:solidFill>
                  <a:srgbClr val="574D64"/>
                </a:solidFill>
                <a:latin typeface="Arial"/>
                <a:cs typeface="Arial"/>
              </a:rPr>
              <a:t>Copolymer</a:t>
            </a:r>
            <a:r>
              <a:rPr dirty="0" sz="800" b="1">
                <a:solidFill>
                  <a:srgbClr val="574D64"/>
                </a:solidFill>
                <a:latin typeface="Arial"/>
                <a:cs typeface="Arial"/>
              </a:rPr>
              <a:t> </a:t>
            </a:r>
            <a:r>
              <a:rPr dirty="0" sz="800" spc="-5" b="1">
                <a:solidFill>
                  <a:srgbClr val="574D64"/>
                </a:solidFill>
                <a:latin typeface="Arial"/>
                <a:cs typeface="Arial"/>
              </a:rPr>
              <a:t>structure.</a:t>
            </a:r>
            <a:endParaRPr sz="8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310894" y="6197472"/>
          <a:ext cx="4947920" cy="3384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1420"/>
                <a:gridCol w="631190"/>
                <a:gridCol w="1186180"/>
                <a:gridCol w="713740"/>
                <a:gridCol w="1207769"/>
              </a:tblGrid>
              <a:tr h="3322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dirty="0" sz="950" spc="-5">
                          <a:latin typeface="Arial"/>
                          <a:cs typeface="Arial"/>
                        </a:rPr>
                        <a:t>linear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8826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327025">
                        <a:lnSpc>
                          <a:spcPct val="100000"/>
                        </a:lnSpc>
                        <a:spcBef>
                          <a:spcPts val="655"/>
                        </a:spcBef>
                      </a:pPr>
                      <a:r>
                        <a:rPr dirty="0" sz="1000" spc="-5" b="1">
                          <a:latin typeface="Times New Roman"/>
                          <a:cs typeface="Times New Roman"/>
                        </a:rPr>
                        <a:t>Branched</a:t>
                      </a: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318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267970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dirty="0" sz="950" spc="-5">
                          <a:solidFill>
                            <a:srgbClr val="313131"/>
                          </a:solidFill>
                          <a:latin typeface="Arial"/>
                          <a:cs typeface="Arial"/>
                        </a:rPr>
                        <a:t>Cross-linked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8826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1043736" y="6680072"/>
            <a:ext cx="5480050" cy="25323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25805">
              <a:lnSpc>
                <a:spcPct val="100000"/>
              </a:lnSpc>
              <a:spcBef>
                <a:spcPts val="100"/>
              </a:spcBef>
            </a:pPr>
            <a:r>
              <a:rPr dirty="0" sz="1150" spc="-5" b="1">
                <a:solidFill>
                  <a:srgbClr val="211A2C"/>
                </a:solidFill>
                <a:latin typeface="Times New Roman"/>
                <a:cs typeface="Times New Roman"/>
              </a:rPr>
              <a:t>Figure </a:t>
            </a:r>
            <a:r>
              <a:rPr dirty="0" sz="1150" b="1">
                <a:solidFill>
                  <a:srgbClr val="211A2C"/>
                </a:solidFill>
                <a:latin typeface="Times New Roman"/>
                <a:cs typeface="Times New Roman"/>
              </a:rPr>
              <a:t>1.3 </a:t>
            </a:r>
            <a:r>
              <a:rPr dirty="0" sz="1150" spc="-5" b="1">
                <a:solidFill>
                  <a:srgbClr val="574D64"/>
                </a:solidFill>
                <a:latin typeface="Times New Roman"/>
                <a:cs typeface="Times New Roman"/>
              </a:rPr>
              <a:t>Linear, branched, and cross-linked </a:t>
            </a:r>
            <a:r>
              <a:rPr dirty="0" sz="1150" b="1">
                <a:solidFill>
                  <a:srgbClr val="574D64"/>
                </a:solidFill>
                <a:latin typeface="Times New Roman"/>
                <a:cs typeface="Times New Roman"/>
              </a:rPr>
              <a:t>polymer</a:t>
            </a:r>
            <a:r>
              <a:rPr dirty="0" sz="1150" spc="35" b="1">
                <a:solidFill>
                  <a:srgbClr val="574D64"/>
                </a:solidFill>
                <a:latin typeface="Times New Roman"/>
                <a:cs typeface="Times New Roman"/>
              </a:rPr>
              <a:t> </a:t>
            </a:r>
            <a:r>
              <a:rPr dirty="0" sz="1150" spc="-5" b="1">
                <a:solidFill>
                  <a:srgbClr val="574D64"/>
                </a:solidFill>
                <a:latin typeface="Times New Roman"/>
                <a:cs typeface="Times New Roman"/>
              </a:rPr>
              <a:t>structure</a:t>
            </a:r>
            <a:endParaRPr sz="11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50">
              <a:latin typeface="Times New Roman"/>
              <a:cs typeface="Times New Roman"/>
            </a:endParaRPr>
          </a:p>
          <a:p>
            <a:pPr algn="just" marL="12700" marR="5080" indent="469265">
              <a:lnSpc>
                <a:spcPct val="143600"/>
              </a:lnSpc>
            </a:pPr>
            <a:r>
              <a:rPr dirty="0" sz="1400" spc="-5">
                <a:latin typeface="Times New Roman"/>
                <a:cs typeface="Times New Roman"/>
              </a:rPr>
              <a:t>Chain-reaction polymerizations (also </a:t>
            </a:r>
            <a:r>
              <a:rPr dirty="0" sz="1400">
                <a:latin typeface="Times New Roman"/>
                <a:cs typeface="Times New Roman"/>
              </a:rPr>
              <a:t>referred to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addition  polymerizations,) require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initiator for polymerization to occur. Initiation 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5">
                <a:latin typeface="Times New Roman"/>
                <a:cs typeface="Times New Roman"/>
              </a:rPr>
              <a:t>occur </a:t>
            </a:r>
            <a:r>
              <a:rPr dirty="0" sz="1400">
                <a:latin typeface="Times New Roman"/>
                <a:cs typeface="Times New Roman"/>
              </a:rPr>
              <a:t>by a free radical or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anionic </a:t>
            </a:r>
            <a:r>
              <a:rPr dirty="0" sz="1400">
                <a:latin typeface="Times New Roman"/>
                <a:cs typeface="Times New Roman"/>
              </a:rPr>
              <a:t>or cationic </a:t>
            </a:r>
            <a:r>
              <a:rPr dirty="0" sz="1400" spc="-5">
                <a:latin typeface="Times New Roman"/>
                <a:cs typeface="Times New Roman"/>
              </a:rPr>
              <a:t>species, which opens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double bond </a:t>
            </a:r>
            <a:r>
              <a:rPr dirty="0" sz="1400">
                <a:latin typeface="Times New Roman"/>
                <a:cs typeface="Times New Roman"/>
              </a:rPr>
              <a:t>of a </a:t>
            </a:r>
            <a:r>
              <a:rPr dirty="0" sz="1400" spc="-5">
                <a:latin typeface="Times New Roman"/>
                <a:cs typeface="Times New Roman"/>
              </a:rPr>
              <a:t>vinyl monomer’ </a:t>
            </a:r>
            <a:r>
              <a:rPr dirty="0" sz="1400">
                <a:latin typeface="Times New Roman"/>
                <a:cs typeface="Times New Roman"/>
              </a:rPr>
              <a:t>and the </a:t>
            </a:r>
            <a:r>
              <a:rPr dirty="0" sz="1400" spc="-5">
                <a:latin typeface="Times New Roman"/>
                <a:cs typeface="Times New Roman"/>
              </a:rPr>
              <a:t>reaction proceeds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shown  above in Fig. </a:t>
            </a:r>
            <a:r>
              <a:rPr dirty="0" sz="1400">
                <a:latin typeface="Times New Roman"/>
                <a:cs typeface="Times New Roman"/>
              </a:rPr>
              <a:t>1. </a:t>
            </a:r>
            <a:r>
              <a:rPr dirty="0" sz="1400" spc="-5">
                <a:latin typeface="Times New Roman"/>
                <a:cs typeface="Times New Roman"/>
              </a:rPr>
              <a:t>Chain-reaction polymers typically contain only </a:t>
            </a:r>
            <a:r>
              <a:rPr dirty="0" sz="1400">
                <a:latin typeface="Times New Roman"/>
                <a:cs typeface="Times New Roman"/>
              </a:rPr>
              <a:t>carbon </a:t>
            </a:r>
            <a:r>
              <a:rPr dirty="0" sz="1400" spc="-5">
                <a:latin typeface="Times New Roman"/>
                <a:cs typeface="Times New Roman"/>
              </a:rPr>
              <a:t>in  their backbone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include such polymers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polystyrene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polyvinyl  chloride.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324610" y="1928494"/>
            <a:ext cx="4916170" cy="11493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263650" y="3496055"/>
            <a:ext cx="5038090" cy="33018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277619" y="4322063"/>
            <a:ext cx="5005070" cy="177634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43736" y="1073250"/>
            <a:ext cx="5480050" cy="4450715"/>
          </a:xfrm>
          <a:prstGeom prst="rect">
            <a:avLst/>
          </a:prstGeom>
        </p:spPr>
        <p:txBody>
          <a:bodyPr wrap="square" lIns="0" tIns="1022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dirty="0" sz="1400" spc="-5" b="1">
                <a:latin typeface="Times New Roman"/>
                <a:cs typeface="Times New Roman"/>
              </a:rPr>
              <a:t>Glass Transition Temperature</a:t>
            </a:r>
            <a:r>
              <a:rPr dirty="0" sz="1400" spc="1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(Tg)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 indent="469265">
              <a:lnSpc>
                <a:spcPts val="2410"/>
              </a:lnSpc>
              <a:spcBef>
                <a:spcPts val="180"/>
              </a:spcBef>
            </a:pPr>
            <a:r>
              <a:rPr dirty="0" sz="1400" spc="-5">
                <a:latin typeface="Times New Roman"/>
                <a:cs typeface="Times New Roman"/>
              </a:rPr>
              <a:t>Polymers come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many forms, including plastics, rubber, and fibers.  Plastics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stiffer than rubber yet have reduced </a:t>
            </a:r>
            <a:r>
              <a:rPr dirty="0" sz="1400">
                <a:latin typeface="Times New Roman"/>
                <a:cs typeface="Times New Roman"/>
              </a:rPr>
              <a:t>low-temperature  </a:t>
            </a:r>
            <a:r>
              <a:rPr dirty="0" sz="1400" spc="-5">
                <a:latin typeface="Times New Roman"/>
                <a:cs typeface="Times New Roman"/>
              </a:rPr>
              <a:t>properties.  Generally,  </a:t>
            </a:r>
            <a:r>
              <a:rPr dirty="0" sz="1400">
                <a:latin typeface="Times New Roman"/>
                <a:cs typeface="Times New Roman"/>
              </a:rPr>
              <a:t>a  </a:t>
            </a:r>
            <a:r>
              <a:rPr dirty="0" sz="1400" spc="-5">
                <a:latin typeface="Times New Roman"/>
                <a:cs typeface="Times New Roman"/>
              </a:rPr>
              <a:t>plastic differs  from </a:t>
            </a:r>
            <a:r>
              <a:rPr dirty="0" sz="1400">
                <a:latin typeface="Times New Roman"/>
                <a:cs typeface="Times New Roman"/>
              </a:rPr>
              <a:t>a  rubbery </a:t>
            </a:r>
            <a:r>
              <a:rPr dirty="0" sz="1400" spc="-5">
                <a:latin typeface="Times New Roman"/>
                <a:cs typeface="Times New Roman"/>
              </a:rPr>
              <a:t>material  due </a:t>
            </a:r>
            <a:r>
              <a:rPr dirty="0" sz="1400">
                <a:latin typeface="Times New Roman"/>
                <a:cs typeface="Times New Roman"/>
              </a:rPr>
              <a:t>to</a:t>
            </a:r>
            <a:r>
              <a:rPr dirty="0" sz="1400" spc="1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  <a:p>
            <a:pPr algn="just" marL="12700" marR="5715">
              <a:lnSpc>
                <a:spcPts val="2410"/>
              </a:lnSpc>
              <a:spcBef>
                <a:spcPts val="20"/>
              </a:spcBef>
            </a:pPr>
            <a:r>
              <a:rPr dirty="0" sz="1400" spc="-5">
                <a:latin typeface="Times New Roman"/>
                <a:cs typeface="Times New Roman"/>
              </a:rPr>
              <a:t>location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10">
                <a:latin typeface="Times New Roman"/>
                <a:cs typeface="Times New Roman"/>
              </a:rPr>
              <a:t>its </a:t>
            </a:r>
            <a:r>
              <a:rPr dirty="0" sz="1400" spc="-5">
                <a:latin typeface="Times New Roman"/>
                <a:cs typeface="Times New Roman"/>
              </a:rPr>
              <a:t>glass transition </a:t>
            </a:r>
            <a:r>
              <a:rPr dirty="0" sz="1400">
                <a:latin typeface="Times New Roman"/>
                <a:cs typeface="Times New Roman"/>
              </a:rPr>
              <a:t>temperature </a:t>
            </a:r>
            <a:r>
              <a:rPr dirty="0" sz="1400" spc="-5">
                <a:latin typeface="Times New Roman"/>
                <a:cs typeface="Times New Roman"/>
              </a:rPr>
              <a:t>(Tg), which is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temperature </a:t>
            </a:r>
            <a:r>
              <a:rPr dirty="0" sz="1400">
                <a:latin typeface="Times New Roman"/>
                <a:cs typeface="Times New Roman"/>
              </a:rPr>
              <a:t>at  </a:t>
            </a:r>
            <a:r>
              <a:rPr dirty="0" sz="1400" spc="-5">
                <a:latin typeface="Times New Roman"/>
                <a:cs typeface="Times New Roman"/>
              </a:rPr>
              <a:t>which the polymer behavior changes from glassy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leathery.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plastic </a:t>
            </a:r>
            <a:r>
              <a:rPr dirty="0" sz="1400">
                <a:latin typeface="Times New Roman"/>
                <a:cs typeface="Times New Roman"/>
              </a:rPr>
              <a:t>has  a  </a:t>
            </a:r>
            <a:r>
              <a:rPr dirty="0" sz="1400" spc="-5">
                <a:latin typeface="Times New Roman"/>
                <a:cs typeface="Times New Roman"/>
              </a:rPr>
              <a:t>Tg  above  room  </a:t>
            </a:r>
            <a:r>
              <a:rPr dirty="0" sz="1400">
                <a:latin typeface="Times New Roman"/>
                <a:cs typeface="Times New Roman"/>
              </a:rPr>
              <a:t>temperature,  whereas  a  </a:t>
            </a:r>
            <a:r>
              <a:rPr dirty="0" sz="1400" spc="-5">
                <a:latin typeface="Times New Roman"/>
                <a:cs typeface="Times New Roman"/>
              </a:rPr>
              <a:t>rubber  has  </a:t>
            </a:r>
            <a:r>
              <a:rPr dirty="0" sz="1400">
                <a:latin typeface="Times New Roman"/>
                <a:cs typeface="Times New Roman"/>
              </a:rPr>
              <a:t>a  </a:t>
            </a:r>
            <a:r>
              <a:rPr dirty="0" sz="1400" spc="-10">
                <a:latin typeface="Times New Roman"/>
                <a:cs typeface="Times New Roman"/>
              </a:rPr>
              <a:t>Tg  </a:t>
            </a:r>
            <a:r>
              <a:rPr dirty="0" sz="1400" spc="-5">
                <a:latin typeface="Times New Roman"/>
                <a:cs typeface="Times New Roman"/>
              </a:rPr>
              <a:t>below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room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ts val="2410"/>
              </a:lnSpc>
              <a:spcBef>
                <a:spcPts val="10"/>
              </a:spcBef>
            </a:pPr>
            <a:r>
              <a:rPr dirty="0" sz="1400" spc="-5">
                <a:latin typeface="Times New Roman"/>
                <a:cs typeface="Times New Roman"/>
              </a:rPr>
              <a:t>temperature. Tg is most clearly defined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evaluating the classic  relationship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elastic modulus to temperature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polymers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presented in  </a:t>
            </a:r>
            <a:r>
              <a:rPr dirty="0" sz="1400">
                <a:latin typeface="Times New Roman"/>
                <a:cs typeface="Times New Roman"/>
              </a:rPr>
              <a:t>fig.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4.</a:t>
            </a:r>
            <a:endParaRPr sz="1400">
              <a:latin typeface="Times New Roman"/>
              <a:cs typeface="Times New Roman"/>
            </a:endParaRPr>
          </a:p>
          <a:p>
            <a:pPr algn="just" marL="12700" marR="10795" indent="469265">
              <a:lnSpc>
                <a:spcPct val="143400"/>
              </a:lnSpc>
              <a:spcBef>
                <a:spcPts val="919"/>
              </a:spcBef>
            </a:pPr>
            <a:r>
              <a:rPr dirty="0" sz="1400" spc="-5">
                <a:latin typeface="Times New Roman"/>
                <a:cs typeface="Times New Roman"/>
              </a:rPr>
              <a:t>At low temperatures,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material can best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described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>
                <a:latin typeface="Times New Roman"/>
                <a:cs typeface="Times New Roman"/>
              </a:rPr>
              <a:t>a glassy  </a:t>
            </a:r>
            <a:r>
              <a:rPr dirty="0" sz="1400" spc="-5">
                <a:latin typeface="Times New Roman"/>
                <a:cs typeface="Times New Roman"/>
              </a:rPr>
              <a:t>solid. </a:t>
            </a:r>
            <a:r>
              <a:rPr dirty="0" sz="1400" spc="-1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has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high modulus, and behavior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this state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characterized  ideally </a:t>
            </a:r>
            <a:r>
              <a:rPr dirty="0" sz="1400">
                <a:latin typeface="Times New Roman"/>
                <a:cs typeface="Times New Roman"/>
              </a:rPr>
              <a:t>as a purely elastic </a:t>
            </a:r>
            <a:r>
              <a:rPr dirty="0" sz="1400" spc="-5">
                <a:latin typeface="Times New Roman"/>
                <a:cs typeface="Times New Roman"/>
              </a:rPr>
              <a:t>solid. </a:t>
            </a:r>
            <a:r>
              <a:rPr dirty="0" sz="1400" spc="-1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this temperature </a:t>
            </a:r>
            <a:r>
              <a:rPr dirty="0" sz="1400" spc="-10">
                <a:latin typeface="Times New Roman"/>
                <a:cs typeface="Times New Roman"/>
              </a:rPr>
              <a:t>regime, </a:t>
            </a:r>
            <a:r>
              <a:rPr dirty="0" sz="1400" spc="-5">
                <a:latin typeface="Times New Roman"/>
                <a:cs typeface="Times New Roman"/>
              </a:rPr>
              <a:t>materials </a:t>
            </a:r>
            <a:r>
              <a:rPr dirty="0" sz="1400" spc="-10">
                <a:latin typeface="Times New Roman"/>
                <a:cs typeface="Times New Roman"/>
              </a:rPr>
              <a:t>most  </a:t>
            </a:r>
            <a:r>
              <a:rPr dirty="0" sz="1400" spc="-5">
                <a:latin typeface="Times New Roman"/>
                <a:cs typeface="Times New Roman"/>
              </a:rPr>
              <a:t>closely </a:t>
            </a:r>
            <a:r>
              <a:rPr dirty="0" sz="1400">
                <a:latin typeface="Times New Roman"/>
                <a:cs typeface="Times New Roman"/>
              </a:rPr>
              <a:t>obey </a:t>
            </a:r>
            <a:r>
              <a:rPr dirty="0" sz="1400" spc="-5">
                <a:latin typeface="Times New Roman"/>
                <a:cs typeface="Times New Roman"/>
              </a:rPr>
              <a:t>Hooke’s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law: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43736" y="6109182"/>
            <a:ext cx="5480685" cy="26993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8890">
              <a:lnSpc>
                <a:spcPct val="156400"/>
              </a:lnSpc>
              <a:spcBef>
                <a:spcPts val="100"/>
              </a:spcBef>
              <a:tabLst>
                <a:tab pos="830580" algn="l"/>
                <a:tab pos="3326129" algn="l"/>
              </a:tabLst>
            </a:pPr>
            <a:r>
              <a:rPr dirty="0" sz="1400" spc="-5">
                <a:latin typeface="Times New Roman"/>
                <a:cs typeface="Times New Roman"/>
              </a:rPr>
              <a:t>where	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the stress being 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applied,</a:t>
            </a:r>
            <a:r>
              <a:rPr dirty="0" sz="1400" spc="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and	</a:t>
            </a:r>
            <a:r>
              <a:rPr dirty="0" sz="1400">
                <a:latin typeface="Times New Roman"/>
                <a:cs typeface="Times New Roman"/>
              </a:rPr>
              <a:t>is the </a:t>
            </a:r>
            <a:r>
              <a:rPr dirty="0" sz="1400" spc="-5">
                <a:latin typeface="Times New Roman"/>
                <a:cs typeface="Times New Roman"/>
              </a:rPr>
              <a:t>strain. Young modulus,  E,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the proportionality constant relating stress and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strain..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 indent="469265">
              <a:lnSpc>
                <a:spcPct val="143700"/>
              </a:lnSpc>
              <a:spcBef>
                <a:spcPts val="1305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leathery region,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modulus is reduced </a:t>
            </a:r>
            <a:r>
              <a:rPr dirty="0" sz="1400">
                <a:latin typeface="Times New Roman"/>
                <a:cs typeface="Times New Roman"/>
              </a:rPr>
              <a:t>by up to three </a:t>
            </a:r>
            <a:r>
              <a:rPr dirty="0" sz="1400" spc="-5">
                <a:latin typeface="Times New Roman"/>
                <a:cs typeface="Times New Roman"/>
              </a:rPr>
              <a:t>orders </a:t>
            </a:r>
            <a:r>
              <a:rPr dirty="0" sz="1400">
                <a:latin typeface="Times New Roman"/>
                <a:cs typeface="Times New Roman"/>
              </a:rPr>
              <a:t>of  </a:t>
            </a:r>
            <a:r>
              <a:rPr dirty="0" sz="1400" spc="-5">
                <a:latin typeface="Times New Roman"/>
                <a:cs typeface="Times New Roman"/>
              </a:rPr>
              <a:t>magnitude </a:t>
            </a:r>
            <a:r>
              <a:rPr dirty="0" sz="1400">
                <a:latin typeface="Times New Roman"/>
                <a:cs typeface="Times New Roman"/>
              </a:rPr>
              <a:t>from the </a:t>
            </a:r>
            <a:r>
              <a:rPr dirty="0" sz="1400" spc="-5">
                <a:latin typeface="Times New Roman"/>
                <a:cs typeface="Times New Roman"/>
              </a:rPr>
              <a:t>glassy modulus for amorphous polymers. The rubbery  plateau has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relatively stable modulus until further temperature increases  induce rubbery flow. Motion </a:t>
            </a:r>
            <a:r>
              <a:rPr dirty="0" sz="1400" spc="-1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this point does not involve entire molecules,  but,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this region, deformations begin to become </a:t>
            </a:r>
            <a:r>
              <a:rPr dirty="0" sz="1400">
                <a:latin typeface="Times New Roman"/>
                <a:cs typeface="Times New Roman"/>
              </a:rPr>
              <a:t>no </a:t>
            </a:r>
            <a:r>
              <a:rPr dirty="0" sz="1400" spc="-5">
                <a:latin typeface="Times New Roman"/>
                <a:cs typeface="Times New Roman"/>
              </a:rPr>
              <a:t>recoverable </a:t>
            </a:r>
            <a:r>
              <a:rPr dirty="0" sz="1400" spc="-10">
                <a:latin typeface="Times New Roman"/>
                <a:cs typeface="Times New Roman"/>
              </a:rPr>
              <a:t>as  </a:t>
            </a:r>
            <a:r>
              <a:rPr dirty="0" sz="1400" spc="-5">
                <a:latin typeface="Times New Roman"/>
                <a:cs typeface="Times New Roman"/>
              </a:rPr>
              <a:t>permanent set takes place. </a:t>
            </a:r>
            <a:r>
              <a:rPr dirty="0" sz="1400" spc="-1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temperature is</a:t>
            </a:r>
            <a:r>
              <a:rPr dirty="0" sz="1400" spc="1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further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449320" y="5803518"/>
            <a:ext cx="647700" cy="1428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640945" y="6300441"/>
            <a:ext cx="132430" cy="1046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158741" y="6267449"/>
            <a:ext cx="98028" cy="13723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43736" y="1067155"/>
            <a:ext cx="5476875" cy="12509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43600"/>
              </a:lnSpc>
              <a:spcBef>
                <a:spcPts val="95"/>
              </a:spcBef>
            </a:pPr>
            <a:r>
              <a:rPr dirty="0" sz="1400" spc="-5">
                <a:latin typeface="Times New Roman"/>
                <a:cs typeface="Times New Roman"/>
              </a:rPr>
              <a:t>increased, eventually the onset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liquid </a:t>
            </a:r>
            <a:r>
              <a:rPr dirty="0" sz="1400">
                <a:latin typeface="Times New Roman"/>
                <a:cs typeface="Times New Roman"/>
              </a:rPr>
              <a:t>flow </a:t>
            </a:r>
            <a:r>
              <a:rPr dirty="0" sz="1400" spc="-5">
                <a:latin typeface="Times New Roman"/>
                <a:cs typeface="Times New Roman"/>
              </a:rPr>
              <a:t>takes place. There is little  elastic recovery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this region, and the flow involves </a:t>
            </a:r>
            <a:r>
              <a:rPr dirty="0" sz="1400" spc="-10">
                <a:latin typeface="Times New Roman"/>
                <a:cs typeface="Times New Roman"/>
              </a:rPr>
              <a:t>entire </a:t>
            </a:r>
            <a:r>
              <a:rPr dirty="0" sz="1400" spc="-5">
                <a:latin typeface="Times New Roman"/>
                <a:cs typeface="Times New Roman"/>
              </a:rPr>
              <a:t>molecules  slipping past each other. This region models ideal viscous materials, </a:t>
            </a:r>
            <a:r>
              <a:rPr dirty="0" sz="1400" spc="-10">
                <a:latin typeface="Times New Roman"/>
                <a:cs typeface="Times New Roman"/>
              </a:rPr>
              <a:t>which  </a:t>
            </a:r>
            <a:r>
              <a:rPr dirty="0" sz="1400" spc="-5">
                <a:latin typeface="Times New Roman"/>
                <a:cs typeface="Times New Roman"/>
              </a:rPr>
              <a:t>obey Newton's </a:t>
            </a:r>
            <a:r>
              <a:rPr dirty="0" sz="1400">
                <a:latin typeface="Times New Roman"/>
                <a:cs typeface="Times New Roman"/>
              </a:rPr>
              <a:t>law as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follows:-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43736" y="6139662"/>
            <a:ext cx="5478145" cy="30892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2273300" indent="2407920">
              <a:lnSpc>
                <a:spcPct val="143600"/>
              </a:lnSpc>
              <a:spcBef>
                <a:spcPts val="95"/>
              </a:spcBef>
            </a:pPr>
            <a:r>
              <a:rPr dirty="0" sz="1400" spc="-5" b="1">
                <a:latin typeface="Times New Roman"/>
                <a:cs typeface="Times New Roman"/>
              </a:rPr>
              <a:t>Figure </a:t>
            </a:r>
            <a:r>
              <a:rPr dirty="0" sz="1400" b="1">
                <a:latin typeface="Times New Roman"/>
                <a:cs typeface="Times New Roman"/>
              </a:rPr>
              <a:t>4  </a:t>
            </a:r>
            <a:r>
              <a:rPr dirty="0" sz="1400" spc="-5" b="1">
                <a:latin typeface="Times New Roman"/>
                <a:cs typeface="Times New Roman"/>
              </a:rPr>
              <a:t>Crystallization </a:t>
            </a:r>
            <a:r>
              <a:rPr dirty="0" sz="1400" b="1">
                <a:latin typeface="Times New Roman"/>
                <a:cs typeface="Times New Roman"/>
              </a:rPr>
              <a:t>and </a:t>
            </a:r>
            <a:r>
              <a:rPr dirty="0" sz="1400" spc="-5" b="1">
                <a:latin typeface="Times New Roman"/>
                <a:cs typeface="Times New Roman"/>
              </a:rPr>
              <a:t>Melting Behavior,</a:t>
            </a:r>
            <a:r>
              <a:rPr dirty="0" sz="1400" spc="-35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Tm</a:t>
            </a:r>
            <a:endParaRPr sz="1400">
              <a:latin typeface="Times New Roman"/>
              <a:cs typeface="Times New Roman"/>
            </a:endParaRPr>
          </a:p>
          <a:p>
            <a:pPr marL="12700" marR="6985" indent="469265">
              <a:lnSpc>
                <a:spcPts val="2410"/>
              </a:lnSpc>
              <a:spcBef>
                <a:spcPts val="180"/>
              </a:spcBef>
            </a:pP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its solid form,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polymer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5">
                <a:latin typeface="Times New Roman"/>
                <a:cs typeface="Times New Roman"/>
              </a:rPr>
              <a:t>exilibit different morphologies,  depending  on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structure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polymer  </a:t>
            </a:r>
            <a:r>
              <a:rPr dirty="0" sz="1400">
                <a:latin typeface="Times New Roman"/>
                <a:cs typeface="Times New Roman"/>
              </a:rPr>
              <a:t>chain</a:t>
            </a:r>
            <a:r>
              <a:rPr dirty="0" sz="1400" spc="-19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as  </a:t>
            </a:r>
            <a:r>
              <a:rPr dirty="0" sz="1400" spc="-5">
                <a:latin typeface="Times New Roman"/>
                <a:cs typeface="Times New Roman"/>
              </a:rPr>
              <a:t>well 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the  processing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ts val="2410"/>
              </a:lnSpc>
              <a:spcBef>
                <a:spcPts val="20"/>
              </a:spcBef>
            </a:pPr>
            <a:r>
              <a:rPr dirty="0" sz="1400" spc="-5">
                <a:latin typeface="Times New Roman"/>
                <a:cs typeface="Times New Roman"/>
              </a:rPr>
              <a:t>conditions. The polymer may </a:t>
            </a:r>
            <a:r>
              <a:rPr dirty="0" sz="1400">
                <a:latin typeface="Times New Roman"/>
                <a:cs typeface="Times New Roman"/>
              </a:rPr>
              <a:t>exist </a:t>
            </a:r>
            <a:r>
              <a:rPr dirty="0" sz="1400" spc="-5">
                <a:latin typeface="Times New Roman"/>
                <a:cs typeface="Times New Roman"/>
              </a:rPr>
              <a:t>in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random unordered structure termed  amorphous. An </a:t>
            </a:r>
            <a:r>
              <a:rPr dirty="0" sz="1400" spc="-10">
                <a:latin typeface="Times New Roman"/>
                <a:cs typeface="Times New Roman"/>
              </a:rPr>
              <a:t>example </a:t>
            </a:r>
            <a:r>
              <a:rPr dirty="0" sz="1400">
                <a:latin typeface="Times New Roman"/>
                <a:cs typeface="Times New Roman"/>
              </a:rPr>
              <a:t>of an </a:t>
            </a:r>
            <a:r>
              <a:rPr dirty="0" sz="1400" spc="-5">
                <a:latin typeface="Times New Roman"/>
                <a:cs typeface="Times New Roman"/>
              </a:rPr>
              <a:t>amorphous </a:t>
            </a:r>
            <a:r>
              <a:rPr dirty="0" sz="1400" spc="-10">
                <a:latin typeface="Times New Roman"/>
                <a:cs typeface="Times New Roman"/>
              </a:rPr>
              <a:t>polymer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polystyrene.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the  structure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polymer backbone is </a:t>
            </a:r>
            <a:r>
              <a:rPr dirty="0" sz="1400">
                <a:latin typeface="Times New Roman"/>
                <a:cs typeface="Times New Roman"/>
              </a:rPr>
              <a:t>a regular, </a:t>
            </a:r>
            <a:r>
              <a:rPr dirty="0" sz="1400" spc="-5">
                <a:latin typeface="Times New Roman"/>
                <a:cs typeface="Times New Roman"/>
              </a:rPr>
              <a:t>ordered structure, then </a:t>
            </a:r>
            <a:r>
              <a:rPr dirty="0" sz="1400">
                <a:latin typeface="Times New Roman"/>
                <a:cs typeface="Times New Roman"/>
              </a:rPr>
              <a:t>the  </a:t>
            </a:r>
            <a:r>
              <a:rPr dirty="0" sz="1400" spc="-5">
                <a:latin typeface="Times New Roman"/>
                <a:cs typeface="Times New Roman"/>
              </a:rPr>
              <a:t>polymer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can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tightly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pack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into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an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ordered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crystalline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structure,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although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endParaRPr sz="1400">
              <a:latin typeface="Times New Roman"/>
              <a:cs typeface="Times New Roman"/>
            </a:endParaRPr>
          </a:p>
          <a:p>
            <a:pPr algn="just" marL="12700" marR="5715">
              <a:lnSpc>
                <a:spcPts val="2410"/>
              </a:lnSpc>
              <a:spcBef>
                <a:spcPts val="20"/>
              </a:spcBef>
            </a:pPr>
            <a:r>
              <a:rPr dirty="0" sz="1400" spc="-5">
                <a:latin typeface="Times New Roman"/>
                <a:cs typeface="Times New Roman"/>
              </a:rPr>
              <a:t>material </a:t>
            </a:r>
            <a:r>
              <a:rPr dirty="0" sz="1400" spc="-10">
                <a:latin typeface="Times New Roman"/>
                <a:cs typeface="Times New Roman"/>
              </a:rPr>
              <a:t>will </a:t>
            </a:r>
            <a:r>
              <a:rPr dirty="0" sz="1400" spc="-5">
                <a:latin typeface="Times New Roman"/>
                <a:cs typeface="Times New Roman"/>
              </a:rPr>
              <a:t>generally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only semi crystalline. Examples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polyethylene  and 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polypropylene. 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 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exact 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makeup 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and </a:t>
            </a:r>
            <a:r>
              <a:rPr dirty="0" sz="1400" spc="6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architecture 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4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3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polymer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433205" y="2524567"/>
            <a:ext cx="652684" cy="1839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117552" y="3095390"/>
            <a:ext cx="5360265" cy="304240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43736" y="1067155"/>
            <a:ext cx="5478145" cy="21717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2700" marR="5080">
              <a:lnSpc>
                <a:spcPct val="143700"/>
              </a:lnSpc>
              <a:spcBef>
                <a:spcPts val="95"/>
              </a:spcBef>
            </a:pPr>
            <a:r>
              <a:rPr dirty="0" sz="1400" spc="-5">
                <a:latin typeface="Times New Roman"/>
                <a:cs typeface="Times New Roman"/>
              </a:rPr>
              <a:t>backbone </a:t>
            </a:r>
            <a:r>
              <a:rPr dirty="0" sz="1400" spc="-10">
                <a:latin typeface="Times New Roman"/>
                <a:cs typeface="Times New Roman"/>
              </a:rPr>
              <a:t>will </a:t>
            </a:r>
            <a:r>
              <a:rPr dirty="0" sz="1400" spc="-5">
                <a:latin typeface="Times New Roman"/>
                <a:cs typeface="Times New Roman"/>
              </a:rPr>
              <a:t>determine whether the </a:t>
            </a:r>
            <a:r>
              <a:rPr dirty="0" sz="1400" spc="-10">
                <a:latin typeface="Times New Roman"/>
                <a:cs typeface="Times New Roman"/>
              </a:rPr>
              <a:t>polymer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capable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crystallizing.  This microstructure </a:t>
            </a:r>
            <a:r>
              <a:rPr dirty="0" sz="1400">
                <a:latin typeface="Times New Roman"/>
                <a:cs typeface="Times New Roman"/>
              </a:rPr>
              <a:t>can be </a:t>
            </a:r>
            <a:r>
              <a:rPr dirty="0" sz="1400" spc="-5">
                <a:latin typeface="Times New Roman"/>
                <a:cs typeface="Times New Roman"/>
              </a:rPr>
              <a:t>controlled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different synthetic methods. As  mentioned above, </a:t>
            </a:r>
            <a:r>
              <a:rPr dirty="0" sz="1400">
                <a:latin typeface="Times New Roman"/>
                <a:cs typeface="Times New Roman"/>
              </a:rPr>
              <a:t>the Ziegler-Natta </a:t>
            </a:r>
            <a:r>
              <a:rPr dirty="0" sz="1400" spc="-5">
                <a:latin typeface="Times New Roman"/>
                <a:cs typeface="Times New Roman"/>
              </a:rPr>
              <a:t>catalysts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capable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controlling the  microstructure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produce stereospecific polymers. The types </a:t>
            </a:r>
            <a:r>
              <a:rPr dirty="0" sz="1400">
                <a:latin typeface="Times New Roman"/>
                <a:cs typeface="Times New Roman"/>
              </a:rPr>
              <a:t>of  </a:t>
            </a:r>
            <a:r>
              <a:rPr dirty="0" sz="1400" spc="-5">
                <a:latin typeface="Times New Roman"/>
                <a:cs typeface="Times New Roman"/>
              </a:rPr>
              <a:t>microstructure that can be obtained </a:t>
            </a:r>
            <a:r>
              <a:rPr dirty="0" sz="1400">
                <a:latin typeface="Times New Roman"/>
                <a:cs typeface="Times New Roman"/>
              </a:rPr>
              <a:t>for a </a:t>
            </a:r>
            <a:r>
              <a:rPr dirty="0" sz="1400" spc="-5">
                <a:latin typeface="Times New Roman"/>
                <a:cs typeface="Times New Roman"/>
              </a:rPr>
              <a:t>vinyl polymer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shown in Fig.5.  The isotactic and syndiotactic structures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capable of crystallizing  because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their highly </a:t>
            </a:r>
            <a:r>
              <a:rPr dirty="0" sz="1400">
                <a:latin typeface="Times New Roman"/>
                <a:cs typeface="Times New Roman"/>
              </a:rPr>
              <a:t>regular </a:t>
            </a:r>
            <a:r>
              <a:rPr dirty="0" sz="1400" spc="-5">
                <a:latin typeface="Times New Roman"/>
                <a:cs typeface="Times New Roman"/>
              </a:rPr>
              <a:t>backbone. The atactic form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amorphous.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43736" y="7061072"/>
            <a:ext cx="5753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453846"/>
                </a:solidFill>
                <a:latin typeface="Times New Roman"/>
                <a:cs typeface="Times New Roman"/>
              </a:rPr>
              <a:t>Isotactic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62554" y="7061072"/>
            <a:ext cx="8305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453846"/>
                </a:solidFill>
                <a:latin typeface="Times New Roman"/>
                <a:cs typeface="Times New Roman"/>
              </a:rPr>
              <a:t>Syndiotactic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76953" y="7061072"/>
            <a:ext cx="48958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453846"/>
                </a:solidFill>
                <a:latin typeface="Times New Roman"/>
                <a:cs typeface="Times New Roman"/>
              </a:rPr>
              <a:t>A</a:t>
            </a:r>
            <a:r>
              <a:rPr dirty="0" sz="1200" spc="-15" b="1">
                <a:solidFill>
                  <a:srgbClr val="453846"/>
                </a:solidFill>
                <a:latin typeface="Times New Roman"/>
                <a:cs typeface="Times New Roman"/>
              </a:rPr>
              <a:t>t</a:t>
            </a:r>
            <a:r>
              <a:rPr dirty="0" sz="1200" b="1">
                <a:solidFill>
                  <a:srgbClr val="453846"/>
                </a:solidFill>
                <a:latin typeface="Times New Roman"/>
                <a:cs typeface="Times New Roman"/>
              </a:rPr>
              <a:t>a</a:t>
            </a:r>
            <a:r>
              <a:rPr dirty="0" sz="1200" spc="-5" b="1">
                <a:solidFill>
                  <a:srgbClr val="453846"/>
                </a:solidFill>
                <a:latin typeface="Times New Roman"/>
                <a:cs typeface="Times New Roman"/>
              </a:rPr>
              <a:t>c</a:t>
            </a:r>
            <a:r>
              <a:rPr dirty="0" sz="1200" b="1">
                <a:solidFill>
                  <a:srgbClr val="453846"/>
                </a:solidFill>
                <a:latin typeface="Times New Roman"/>
                <a:cs typeface="Times New Roman"/>
              </a:rPr>
              <a:t>tic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43736" y="7231760"/>
            <a:ext cx="5374640" cy="220599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ctr" marL="104139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Fig.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5.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-5" b="1">
                <a:latin typeface="Times New Roman"/>
                <a:cs typeface="Times New Roman"/>
              </a:rPr>
              <a:t>Mechanical</a:t>
            </a:r>
            <a:r>
              <a:rPr dirty="0" sz="1400" b="1">
                <a:latin typeface="Times New Roman"/>
                <a:cs typeface="Times New Roman"/>
              </a:rPr>
              <a:t> </a:t>
            </a:r>
            <a:r>
              <a:rPr dirty="0" sz="1400" spc="-5" b="1">
                <a:latin typeface="Times New Roman"/>
                <a:cs typeface="Times New Roman"/>
              </a:rPr>
              <a:t>Properties</a:t>
            </a:r>
            <a:endParaRPr sz="1400">
              <a:latin typeface="Times New Roman"/>
              <a:cs typeface="Times New Roman"/>
            </a:endParaRPr>
          </a:p>
          <a:p>
            <a:pPr marL="12700" marR="5080" indent="482600">
              <a:lnSpc>
                <a:spcPts val="2410"/>
              </a:lnSpc>
              <a:spcBef>
                <a:spcPts val="180"/>
              </a:spcBef>
            </a:pPr>
            <a:r>
              <a:rPr dirty="0" sz="1400" spc="-5">
                <a:latin typeface="Times New Roman"/>
                <a:cs typeface="Times New Roman"/>
              </a:rPr>
              <a:t>The mechanical behavior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polymers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dependent on many </a:t>
            </a:r>
            <a:r>
              <a:rPr dirty="0" sz="1400">
                <a:latin typeface="Times New Roman"/>
                <a:cs typeface="Times New Roman"/>
              </a:rPr>
              <a:t>factors,  </a:t>
            </a:r>
            <a:r>
              <a:rPr dirty="0" sz="1400" spc="-5">
                <a:latin typeface="Times New Roman"/>
                <a:cs typeface="Times New Roman"/>
              </a:rPr>
              <a:t>including polymer </a:t>
            </a:r>
            <a:r>
              <a:rPr dirty="0" sz="1400">
                <a:latin typeface="Times New Roman"/>
                <a:cs typeface="Times New Roman"/>
              </a:rPr>
              <a:t>type, </a:t>
            </a:r>
            <a:r>
              <a:rPr dirty="0" sz="1400" spc="-5">
                <a:latin typeface="Times New Roman"/>
                <a:cs typeface="Times New Roman"/>
              </a:rPr>
              <a:t>molecular weight,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test procedure. Modulus  values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obtained from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standard tensile test with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given rate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endParaRPr sz="1400">
              <a:latin typeface="Times New Roman"/>
              <a:cs typeface="Times New Roman"/>
            </a:endParaRPr>
          </a:p>
          <a:p>
            <a:pPr marL="12700" marR="52705">
              <a:lnSpc>
                <a:spcPts val="2410"/>
              </a:lnSpc>
              <a:spcBef>
                <a:spcPts val="15"/>
              </a:spcBef>
            </a:pPr>
            <a:r>
              <a:rPr dirty="0" sz="1400" spc="-5">
                <a:latin typeface="Times New Roman"/>
                <a:cs typeface="Times New Roman"/>
              </a:rPr>
              <a:t>crosshead separation.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linear region, the slope </a:t>
            </a:r>
            <a:r>
              <a:rPr dirty="0" sz="1400">
                <a:latin typeface="Times New Roman"/>
                <a:cs typeface="Times New Roman"/>
              </a:rPr>
              <a:t>of a </a:t>
            </a:r>
            <a:r>
              <a:rPr dirty="0" sz="1400" spc="-5">
                <a:latin typeface="Times New Roman"/>
                <a:cs typeface="Times New Roman"/>
              </a:rPr>
              <a:t>stress-strain curve  will give the elastic or Young modulus,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515110" y="3500627"/>
            <a:ext cx="4535170" cy="35839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43736" y="1073250"/>
            <a:ext cx="5478145" cy="1859280"/>
          </a:xfrm>
          <a:prstGeom prst="rect">
            <a:avLst/>
          </a:prstGeom>
        </p:spPr>
        <p:txBody>
          <a:bodyPr wrap="square" lIns="0" tIns="1022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dirty="0" sz="1400" spc="-5" b="1">
                <a:latin typeface="Times New Roman"/>
                <a:cs typeface="Times New Roman"/>
              </a:rPr>
              <a:t>Viscoelasticity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95800"/>
              </a:lnSpc>
              <a:spcBef>
                <a:spcPts val="780"/>
              </a:spcBef>
            </a:pPr>
            <a:r>
              <a:rPr dirty="0" sz="1400" spc="-5">
                <a:latin typeface="Times New Roman"/>
                <a:cs typeface="Times New Roman"/>
              </a:rPr>
              <a:t>Polymer properties exhibit time-dependent behavior, </a:t>
            </a:r>
            <a:r>
              <a:rPr dirty="0" sz="1400" spc="-10">
                <a:latin typeface="Times New Roman"/>
                <a:cs typeface="Times New Roman"/>
              </a:rPr>
              <a:t>which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dependent on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test conditions and polymer </a:t>
            </a:r>
            <a:r>
              <a:rPr dirty="0" sz="1400">
                <a:latin typeface="Times New Roman"/>
                <a:cs typeface="Times New Roman"/>
              </a:rPr>
              <a:t>type. </a:t>
            </a:r>
            <a:r>
              <a:rPr dirty="0" sz="1400" spc="-5">
                <a:latin typeface="Times New Roman"/>
                <a:cs typeface="Times New Roman"/>
              </a:rPr>
              <a:t>Figure </a:t>
            </a:r>
            <a:r>
              <a:rPr dirty="0" sz="1400">
                <a:latin typeface="Times New Roman"/>
                <a:cs typeface="Times New Roman"/>
              </a:rPr>
              <a:t>6, </a:t>
            </a:r>
            <a:r>
              <a:rPr dirty="0" sz="1400" spc="-5">
                <a:latin typeface="Times New Roman"/>
                <a:cs typeface="Times New Roman"/>
              </a:rPr>
              <a:t>shows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typical viscoelastic  response </a:t>
            </a:r>
            <a:r>
              <a:rPr dirty="0" sz="1400">
                <a:latin typeface="Times New Roman"/>
                <a:cs typeface="Times New Roman"/>
              </a:rPr>
              <a:t>of a </a:t>
            </a:r>
            <a:r>
              <a:rPr dirty="0" sz="1400" spc="-5">
                <a:latin typeface="Times New Roman"/>
                <a:cs typeface="Times New Roman"/>
              </a:rPr>
              <a:t>polymer to changes in testing rate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temperature. Increases in  testing rate or decreases in temperature cause the material to appear more  rigid, while </a:t>
            </a:r>
            <a:r>
              <a:rPr dirty="0" sz="140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increase in temperature or </a:t>
            </a:r>
            <a:r>
              <a:rPr dirty="0" sz="1400">
                <a:latin typeface="Times New Roman"/>
                <a:cs typeface="Times New Roman"/>
              </a:rPr>
              <a:t>decrease </a:t>
            </a:r>
            <a:r>
              <a:rPr dirty="0" sz="1400" spc="-5">
                <a:latin typeface="Times New Roman"/>
                <a:cs typeface="Times New Roman"/>
              </a:rPr>
              <a:t>in rate will cause the  material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appear softer. This time-dependent behavior can also result </a:t>
            </a:r>
            <a:r>
              <a:rPr dirty="0" sz="1400">
                <a:latin typeface="Times New Roman"/>
                <a:cs typeface="Times New Roman"/>
              </a:rPr>
              <a:t>in  </a:t>
            </a:r>
            <a:r>
              <a:rPr dirty="0" sz="1400" spc="-5">
                <a:latin typeface="Times New Roman"/>
                <a:cs typeface="Times New Roman"/>
              </a:rPr>
              <a:t>long-term </a:t>
            </a:r>
            <a:r>
              <a:rPr dirty="0" sz="1400">
                <a:latin typeface="Times New Roman"/>
                <a:cs typeface="Times New Roman"/>
              </a:rPr>
              <a:t>effects </a:t>
            </a:r>
            <a:r>
              <a:rPr dirty="0" sz="1400" spc="-5">
                <a:latin typeface="Times New Roman"/>
                <a:cs typeface="Times New Roman"/>
              </a:rPr>
              <a:t>such </a:t>
            </a:r>
            <a:r>
              <a:rPr dirty="0" sz="1400">
                <a:latin typeface="Times New Roman"/>
                <a:cs typeface="Times New Roman"/>
              </a:rPr>
              <a:t>as </a:t>
            </a:r>
            <a:r>
              <a:rPr dirty="0" sz="1400" spc="-5">
                <a:latin typeface="Times New Roman"/>
                <a:cs typeface="Times New Roman"/>
              </a:rPr>
              <a:t>stress relaxation </a:t>
            </a:r>
            <a:r>
              <a:rPr dirty="0" sz="1400">
                <a:latin typeface="Times New Roman"/>
                <a:cs typeface="Times New Roman"/>
              </a:rPr>
              <a:t>or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creep.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43736" y="6536816"/>
            <a:ext cx="5324475" cy="105664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51079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Fig.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6.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ts val="1610"/>
              </a:lnSpc>
            </a:pPr>
            <a:r>
              <a:rPr dirty="0" sz="1400">
                <a:latin typeface="Times New Roman"/>
                <a:cs typeface="Times New Roman"/>
              </a:rPr>
              <a:t>These </a:t>
            </a:r>
            <a:r>
              <a:rPr dirty="0" sz="1400" spc="-5">
                <a:latin typeface="Times New Roman"/>
                <a:cs typeface="Times New Roman"/>
              </a:rPr>
              <a:t>two time-dependent behaviors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shown in Fig. </a:t>
            </a:r>
            <a:r>
              <a:rPr dirty="0" sz="1400">
                <a:latin typeface="Times New Roman"/>
                <a:cs typeface="Times New Roman"/>
              </a:rPr>
              <a:t>7. </a:t>
            </a:r>
            <a:r>
              <a:rPr dirty="0" sz="1400" spc="-5">
                <a:latin typeface="Times New Roman"/>
                <a:cs typeface="Times New Roman"/>
              </a:rPr>
              <a:t>Under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fixed  displacement, the stress </a:t>
            </a:r>
            <a:r>
              <a:rPr dirty="0" sz="1400">
                <a:latin typeface="Times New Roman"/>
                <a:cs typeface="Times New Roman"/>
              </a:rPr>
              <a:t>on </a:t>
            </a:r>
            <a:r>
              <a:rPr dirty="0" sz="1400" spc="-5">
                <a:latin typeface="Times New Roman"/>
                <a:cs typeface="Times New Roman"/>
              </a:rPr>
              <a:t>the material </a:t>
            </a:r>
            <a:r>
              <a:rPr dirty="0" sz="1400" spc="-10">
                <a:latin typeface="Times New Roman"/>
                <a:cs typeface="Times New Roman"/>
              </a:rPr>
              <a:t>will </a:t>
            </a:r>
            <a:r>
              <a:rPr dirty="0" sz="1400" spc="-5">
                <a:latin typeface="Times New Roman"/>
                <a:cs typeface="Times New Roman"/>
              </a:rPr>
              <a:t>decrease over time, and this is  called stress relaxation.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083964" y="3605406"/>
            <a:ext cx="3417130" cy="27055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43736" y="3903090"/>
            <a:ext cx="5472430" cy="10566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7208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Fig.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7.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ts val="1610"/>
              </a:lnSpc>
            </a:pPr>
            <a:r>
              <a:rPr dirty="0" sz="1400" spc="-5">
                <a:latin typeface="Times New Roman"/>
                <a:cs typeface="Times New Roman"/>
              </a:rPr>
              <a:t>This behavior can be modeled using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spring and dashpot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series </a:t>
            </a:r>
            <a:r>
              <a:rPr dirty="0" sz="1400" spc="-10">
                <a:latin typeface="Times New Roman"/>
                <a:cs typeface="Times New Roman"/>
              </a:rPr>
              <a:t>as  </a:t>
            </a:r>
            <a:r>
              <a:rPr dirty="0" sz="1400" spc="-5">
                <a:latin typeface="Times New Roman"/>
                <a:cs typeface="Times New Roman"/>
              </a:rPr>
              <a:t>depicted in Fig. </a:t>
            </a:r>
            <a:r>
              <a:rPr dirty="0" sz="1400">
                <a:latin typeface="Times New Roman"/>
                <a:cs typeface="Times New Roman"/>
              </a:rPr>
              <a:t>8. </a:t>
            </a:r>
            <a:r>
              <a:rPr dirty="0" sz="1400" spc="-5">
                <a:latin typeface="Times New Roman"/>
                <a:cs typeface="Times New Roman"/>
              </a:rPr>
              <a:t>The equation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the time dependent stress using this  model</a:t>
            </a:r>
            <a:r>
              <a:rPr dirty="0" sz="1400">
                <a:latin typeface="Times New Roman"/>
                <a:cs typeface="Times New Roman"/>
              </a:rPr>
              <a:t> is</a:t>
            </a:r>
            <a:r>
              <a:rPr dirty="0" sz="1200">
                <a:latin typeface="Tahoma"/>
                <a:cs typeface="Tahoma"/>
              </a:rPr>
              <a:t>: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40378" y="9249867"/>
            <a:ext cx="48577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Fig.</a:t>
            </a:r>
            <a:r>
              <a:rPr dirty="0" sz="1400" spc="-9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8.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45132" y="1400890"/>
            <a:ext cx="5212211" cy="23780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211311" y="5473119"/>
            <a:ext cx="1121284" cy="4906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422713" y="6727061"/>
            <a:ext cx="2814677" cy="228339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fld id="{81D60167-4931-47E6-BA6A-407CBD079E47}" type="slidenum">
              <a:rPr dirty="0"/>
              <a:t>10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M</dc:creator>
  <dcterms:created xsi:type="dcterms:W3CDTF">2018-11-09T12:33:12Z</dcterms:created>
  <dcterms:modified xsi:type="dcterms:W3CDTF">2018-11-09T12:33:12Z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2018-11-06T00:00:00Z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2018-11-09T00:00:00Z</vt:filetime>
  </property>
</Properties>
</file>